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56" r:id="rId2"/>
    <p:sldId id="316" r:id="rId3"/>
    <p:sldId id="257" r:id="rId4"/>
    <p:sldId id="307" r:id="rId5"/>
    <p:sldId id="371" r:id="rId6"/>
    <p:sldId id="372" r:id="rId7"/>
    <p:sldId id="373" r:id="rId8"/>
    <p:sldId id="370" r:id="rId9"/>
    <p:sldId id="369" r:id="rId10"/>
    <p:sldId id="374" r:id="rId11"/>
    <p:sldId id="375" r:id="rId12"/>
    <p:sldId id="376" r:id="rId13"/>
    <p:sldId id="377" r:id="rId14"/>
    <p:sldId id="366" r:id="rId15"/>
    <p:sldId id="379" r:id="rId16"/>
    <p:sldId id="380" r:id="rId17"/>
    <p:sldId id="378" r:id="rId18"/>
    <p:sldId id="383" r:id="rId19"/>
    <p:sldId id="382" r:id="rId20"/>
    <p:sldId id="385" r:id="rId21"/>
    <p:sldId id="384" r:id="rId22"/>
    <p:sldId id="386" r:id="rId23"/>
    <p:sldId id="387" r:id="rId24"/>
    <p:sldId id="368"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83" autoAdjust="0"/>
    <p:restoredTop sz="94660"/>
  </p:normalViewPr>
  <p:slideViewPr>
    <p:cSldViewPr>
      <p:cViewPr>
        <p:scale>
          <a:sx n="80" d="100"/>
          <a:sy n="80" d="100"/>
        </p:scale>
        <p:origin x="-120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02/03/2014</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dirty="0"/>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24</a:t>
            </a:fld>
            <a:endParaRPr lang="en-GB" dirty="0"/>
          </a:p>
        </p:txBody>
      </p:sp>
    </p:spTree>
    <p:extLst>
      <p:ext uri="{BB962C8B-B14F-4D97-AF65-F5344CB8AC3E}">
        <p14:creationId xmlns:p14="http://schemas.microsoft.com/office/powerpoint/2010/main" val="24580345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2.xml"/><Relationship Id="rId13" Type="http://schemas.openxmlformats.org/officeDocument/2006/relationships/slide" Target="../slides/slide18.xml"/><Relationship Id="rId3" Type="http://schemas.openxmlformats.org/officeDocument/2006/relationships/slide" Target="../slides/slide2.xml"/><Relationship Id="rId7" Type="http://schemas.openxmlformats.org/officeDocument/2006/relationships/slide" Target="../slides/slide10.xml"/><Relationship Id="rId12" Type="http://schemas.openxmlformats.org/officeDocument/2006/relationships/slide" Target="../slides/slide17.xml"/><Relationship Id="rId17" Type="http://schemas.openxmlformats.org/officeDocument/2006/relationships/slide" Target="../slides/slide23.xml"/><Relationship Id="rId2" Type="http://schemas.openxmlformats.org/officeDocument/2006/relationships/slide" Target="../slides/slide4.xml"/><Relationship Id="rId16" Type="http://schemas.openxmlformats.org/officeDocument/2006/relationships/slide" Target="../slides/slide22.xml"/><Relationship Id="rId1" Type="http://schemas.openxmlformats.org/officeDocument/2006/relationships/slideMaster" Target="../slideMasters/slideMaster1.xml"/><Relationship Id="rId6" Type="http://schemas.openxmlformats.org/officeDocument/2006/relationships/slide" Target="../slides/slide9.xml"/><Relationship Id="rId11" Type="http://schemas.openxmlformats.org/officeDocument/2006/relationships/slide" Target="../slides/slide16.xml"/><Relationship Id="rId5" Type="http://schemas.openxmlformats.org/officeDocument/2006/relationships/slide" Target="../slides/slide7.xml"/><Relationship Id="rId15" Type="http://schemas.openxmlformats.org/officeDocument/2006/relationships/slide" Target="../slides/slide21.xml"/><Relationship Id="rId10" Type="http://schemas.openxmlformats.org/officeDocument/2006/relationships/slide" Target="../slides/slide14.xml"/><Relationship Id="rId4" Type="http://schemas.openxmlformats.org/officeDocument/2006/relationships/slide" Target="../slides/slide24.xml"/><Relationship Id="rId9" Type="http://schemas.openxmlformats.org/officeDocument/2006/relationships/slide" Target="../slides/slide13.xml"/><Relationship Id="rId14" Type="http://schemas.openxmlformats.org/officeDocument/2006/relationships/slide" Target="../slides/slide20.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02/03/2014</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02/03/2014</a:t>
            </a:fld>
            <a:endParaRPr lang="en-GB" dirty="0"/>
          </a:p>
        </p:txBody>
      </p:sp>
      <p:sp>
        <p:nvSpPr>
          <p:cNvPr id="5" name="Footer Placeholder 4"/>
          <p:cNvSpPr>
            <a:spLocks noGrp="1"/>
          </p:cNvSpPr>
          <p:nvPr>
            <p:ph type="ftr" sz="quarter" idx="11"/>
          </p:nvPr>
        </p:nvSpPr>
        <p:spPr/>
        <p:txBody>
          <a:bodyPr/>
          <a:lstStyle>
            <a:extLst/>
          </a:lstStyle>
          <a:p>
            <a:endParaRPr lang="en-GB" dirty="0"/>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02/03/2014</a:t>
            </a:fld>
            <a:endParaRPr lang="en-GB" dirty="0"/>
          </a:p>
        </p:txBody>
      </p:sp>
      <p:sp>
        <p:nvSpPr>
          <p:cNvPr id="5" name="Footer Placeholder 4"/>
          <p:cNvSpPr>
            <a:spLocks noGrp="1"/>
          </p:cNvSpPr>
          <p:nvPr>
            <p:ph type="ftr" sz="quarter" idx="11"/>
          </p:nvPr>
        </p:nvSpPr>
        <p:spPr/>
        <p:txBody>
          <a:bodyPr/>
          <a:lstStyle>
            <a:extLst/>
          </a:lstStyle>
          <a:p>
            <a:endParaRPr lang="en-GB" dirty="0"/>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02/03/2014</a:t>
            </a:fld>
            <a:endParaRPr lang="en-GB" dirty="0"/>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dirty="0"/>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
        <p:nvSpPr>
          <p:cNvPr id="41" name="Round Same Side Corner Rectangle 40">
            <a:hlinkClick r:id="rId2" action="ppaction://hlinksldjump"/>
          </p:cNvPr>
          <p:cNvSpPr/>
          <p:nvPr userDrawn="1"/>
        </p:nvSpPr>
        <p:spPr>
          <a:xfrm>
            <a:off x="35496"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42" name="Round Same Side Corner Rectangle 41">
            <a:hlinkClick r:id="rId3" action="ppaction://hlinksldjump"/>
          </p:cNvPr>
          <p:cNvSpPr/>
          <p:nvPr userDrawn="1"/>
        </p:nvSpPr>
        <p:spPr>
          <a:xfrm>
            <a:off x="791536" y="6569968"/>
            <a:ext cx="648072"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tx1"/>
                </a:solidFill>
                <a:latin typeface="Calibri" pitchFamily="34" charset="0"/>
                <a:cs typeface="Calibri" pitchFamily="34" charset="0"/>
              </a:rPr>
              <a:t>Criteria</a:t>
            </a:r>
            <a:endParaRPr lang="en-GB" sz="1100" b="1" dirty="0">
              <a:solidFill>
                <a:schemeClr val="tx1"/>
              </a:solidFill>
              <a:latin typeface="Calibri" pitchFamily="34" charset="0"/>
              <a:cs typeface="Calibri" pitchFamily="34" charset="0"/>
            </a:endParaRPr>
          </a:p>
        </p:txBody>
      </p:sp>
      <p:sp>
        <p:nvSpPr>
          <p:cNvPr id="51" name="Round Same Side Corner Rectangle 50">
            <a:hlinkClick r:id="rId4" action="ppaction://hlinksldjump"/>
          </p:cNvPr>
          <p:cNvSpPr/>
          <p:nvPr userDrawn="1"/>
        </p:nvSpPr>
        <p:spPr>
          <a:xfrm>
            <a:off x="1475656"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52" name="Round Same Side Corner Rectangle 51">
            <a:hlinkClick r:id="rId5" action="ppaction://hlinksldjump"/>
          </p:cNvPr>
          <p:cNvSpPr/>
          <p:nvPr userDrawn="1"/>
        </p:nvSpPr>
        <p:spPr>
          <a:xfrm>
            <a:off x="2159688" y="6569968"/>
            <a:ext cx="318893"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53" name="Round Same Side Corner Rectangle 52">
            <a:hlinkClick r:id="rId6" action="ppaction://hlinksldjump"/>
          </p:cNvPr>
          <p:cNvSpPr/>
          <p:nvPr userDrawn="1"/>
        </p:nvSpPr>
        <p:spPr>
          <a:xfrm>
            <a:off x="2478581"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54" name="Round Same Side Corner Rectangle 53">
            <a:hlinkClick r:id="rId7" action="ppaction://hlinksldjump"/>
          </p:cNvPr>
          <p:cNvSpPr/>
          <p:nvPr userDrawn="1"/>
        </p:nvSpPr>
        <p:spPr>
          <a:xfrm>
            <a:off x="2766613"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55" name="Round Same Side Corner Rectangle 54">
            <a:hlinkClick r:id="rId8" action="ppaction://hlinksldjump"/>
          </p:cNvPr>
          <p:cNvSpPr/>
          <p:nvPr userDrawn="1"/>
        </p:nvSpPr>
        <p:spPr>
          <a:xfrm>
            <a:off x="3059832"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56" name="Round Same Side Corner Rectangle 55">
            <a:hlinkClick r:id="rId9" action="ppaction://hlinksldjump"/>
          </p:cNvPr>
          <p:cNvSpPr/>
          <p:nvPr userDrawn="1"/>
        </p:nvSpPr>
        <p:spPr>
          <a:xfrm>
            <a:off x="3347864"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57" name="Round Same Side Corner Rectangle 56">
            <a:hlinkClick r:id="rId10" action="ppaction://hlinksldjump"/>
          </p:cNvPr>
          <p:cNvSpPr/>
          <p:nvPr userDrawn="1"/>
        </p:nvSpPr>
        <p:spPr>
          <a:xfrm>
            <a:off x="3635896"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p>
        </p:txBody>
      </p:sp>
      <p:sp>
        <p:nvSpPr>
          <p:cNvPr id="58" name="Round Same Side Corner Rectangle 57">
            <a:hlinkClick r:id="rId11" action="ppaction://hlinksldjump"/>
          </p:cNvPr>
          <p:cNvSpPr/>
          <p:nvPr userDrawn="1"/>
        </p:nvSpPr>
        <p:spPr>
          <a:xfrm>
            <a:off x="3923928"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59" name="Round Same Side Corner Rectangle 58">
            <a:hlinkClick r:id="rId12" action="ppaction://hlinksldjump"/>
          </p:cNvPr>
          <p:cNvSpPr/>
          <p:nvPr userDrawn="1"/>
        </p:nvSpPr>
        <p:spPr>
          <a:xfrm>
            <a:off x="4211960"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p>
        </p:txBody>
      </p:sp>
      <p:sp>
        <p:nvSpPr>
          <p:cNvPr id="60" name="Round Same Side Corner Rectangle 59">
            <a:hlinkClick r:id="rId13" action="ppaction://hlinksldjump"/>
          </p:cNvPr>
          <p:cNvSpPr/>
          <p:nvPr userDrawn="1"/>
        </p:nvSpPr>
        <p:spPr>
          <a:xfrm>
            <a:off x="4499992"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9</a:t>
            </a:r>
          </a:p>
        </p:txBody>
      </p:sp>
      <p:sp>
        <p:nvSpPr>
          <p:cNvPr id="61" name="Round Same Side Corner Rectangle 60">
            <a:hlinkClick r:id="rId14" action="ppaction://hlinksldjump"/>
          </p:cNvPr>
          <p:cNvSpPr/>
          <p:nvPr userDrawn="1"/>
        </p:nvSpPr>
        <p:spPr>
          <a:xfrm>
            <a:off x="478802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10</a:t>
            </a:r>
            <a:endParaRPr lang="en-GB" sz="1200" b="1" dirty="0">
              <a:latin typeface="Calibri" pitchFamily="34" charset="0"/>
              <a:cs typeface="Calibri" pitchFamily="34" charset="0"/>
            </a:endParaRPr>
          </a:p>
        </p:txBody>
      </p:sp>
      <p:sp>
        <p:nvSpPr>
          <p:cNvPr id="62" name="Round Same Side Corner Rectangle 61">
            <a:hlinkClick r:id="rId15" action="ppaction://hlinksldjump"/>
          </p:cNvPr>
          <p:cNvSpPr/>
          <p:nvPr userDrawn="1"/>
        </p:nvSpPr>
        <p:spPr>
          <a:xfrm>
            <a:off x="518411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11</a:t>
            </a:r>
            <a:endParaRPr lang="en-GB" sz="1200" b="1" dirty="0">
              <a:latin typeface="Calibri" pitchFamily="34" charset="0"/>
              <a:cs typeface="Calibri" pitchFamily="34" charset="0"/>
            </a:endParaRPr>
          </a:p>
        </p:txBody>
      </p:sp>
      <p:sp>
        <p:nvSpPr>
          <p:cNvPr id="63" name="Round Same Side Corner Rectangle 62">
            <a:hlinkClick r:id="rId16" action="ppaction://hlinksldjump"/>
          </p:cNvPr>
          <p:cNvSpPr/>
          <p:nvPr userDrawn="1"/>
        </p:nvSpPr>
        <p:spPr>
          <a:xfrm>
            <a:off x="561616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12</a:t>
            </a:r>
            <a:endParaRPr lang="en-GB" sz="1200" b="1" dirty="0">
              <a:latin typeface="Calibri" pitchFamily="34" charset="0"/>
              <a:cs typeface="Calibri" pitchFamily="34" charset="0"/>
            </a:endParaRPr>
          </a:p>
        </p:txBody>
      </p:sp>
      <p:sp>
        <p:nvSpPr>
          <p:cNvPr id="64" name="Round Same Side Corner Rectangle 63">
            <a:hlinkClick r:id="rId16" action="ppaction://hlinksldjump"/>
          </p:cNvPr>
          <p:cNvSpPr/>
          <p:nvPr userDrawn="1"/>
        </p:nvSpPr>
        <p:spPr>
          <a:xfrm>
            <a:off x="604820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13</a:t>
            </a:r>
            <a:endParaRPr lang="en-GB" sz="1200" b="1" dirty="0">
              <a:latin typeface="Calibri" pitchFamily="34" charset="0"/>
              <a:cs typeface="Calibri" pitchFamily="34" charset="0"/>
            </a:endParaRPr>
          </a:p>
        </p:txBody>
      </p:sp>
      <p:sp>
        <p:nvSpPr>
          <p:cNvPr id="65" name="Round Same Side Corner Rectangle 64">
            <a:hlinkClick r:id="rId17" action="ppaction://hlinksldjump"/>
          </p:cNvPr>
          <p:cNvSpPr/>
          <p:nvPr userDrawn="1"/>
        </p:nvSpPr>
        <p:spPr>
          <a:xfrm>
            <a:off x="644420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14</a:t>
            </a:r>
            <a:endParaRPr lang="en-GB" sz="1200" b="1" dirty="0">
              <a:latin typeface="Calibri" pitchFamily="34" charset="0"/>
              <a:cs typeface="Calibri" pitchFamily="34" charset="0"/>
            </a:endParaRPr>
          </a:p>
        </p:txBody>
      </p:sp>
      <p:sp>
        <p:nvSpPr>
          <p:cNvPr id="66" name="Round Same Side Corner Rectangle 65">
            <a:hlinkClick r:id="rId17" action="ppaction://hlinksldjump"/>
          </p:cNvPr>
          <p:cNvSpPr/>
          <p:nvPr userDrawn="1"/>
        </p:nvSpPr>
        <p:spPr>
          <a:xfrm>
            <a:off x="6840296"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15</a:t>
            </a:r>
            <a:endParaRPr lang="en-GB" sz="12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02/03/2014</a:t>
            </a:fld>
            <a:endParaRPr lang="en-GB" dirty="0"/>
          </a:p>
        </p:txBody>
      </p:sp>
      <p:sp>
        <p:nvSpPr>
          <p:cNvPr id="5" name="Footer Placeholder 4"/>
          <p:cNvSpPr>
            <a:spLocks noGrp="1"/>
          </p:cNvSpPr>
          <p:nvPr>
            <p:ph type="ftr" sz="quarter" idx="11"/>
          </p:nvPr>
        </p:nvSpPr>
        <p:spPr/>
        <p:txBody>
          <a:bodyPr/>
          <a:lstStyle>
            <a:extLst/>
          </a:lstStyle>
          <a:p>
            <a:endParaRPr lang="en-GB" dirty="0"/>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02/03/2014</a:t>
            </a:fld>
            <a:endParaRPr lang="en-GB" dirty="0"/>
          </a:p>
        </p:txBody>
      </p:sp>
      <p:sp>
        <p:nvSpPr>
          <p:cNvPr id="6" name="Footer Placeholder 5"/>
          <p:cNvSpPr>
            <a:spLocks noGrp="1"/>
          </p:cNvSpPr>
          <p:nvPr>
            <p:ph type="ftr" sz="quarter" idx="11"/>
          </p:nvPr>
        </p:nvSpPr>
        <p:spPr/>
        <p:txBody>
          <a:bodyPr/>
          <a:lstStyle>
            <a:extLst/>
          </a:lstStyle>
          <a:p>
            <a:endParaRPr lang="en-GB" dirty="0"/>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02/03/2014</a:t>
            </a:fld>
            <a:endParaRPr lang="en-GB" dirty="0"/>
          </a:p>
        </p:txBody>
      </p:sp>
      <p:sp>
        <p:nvSpPr>
          <p:cNvPr id="8" name="Footer Placeholder 7"/>
          <p:cNvSpPr>
            <a:spLocks noGrp="1"/>
          </p:cNvSpPr>
          <p:nvPr>
            <p:ph type="ftr" sz="quarter" idx="11"/>
          </p:nvPr>
        </p:nvSpPr>
        <p:spPr/>
        <p:txBody>
          <a:bodyPr/>
          <a:lstStyle>
            <a:extLst/>
          </a:lstStyle>
          <a:p>
            <a:endParaRPr lang="en-GB" dirty="0"/>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02/03/2014</a:t>
            </a:fld>
            <a:endParaRPr lang="en-GB" dirty="0"/>
          </a:p>
        </p:txBody>
      </p:sp>
      <p:sp>
        <p:nvSpPr>
          <p:cNvPr id="4" name="Footer Placeholder 3"/>
          <p:cNvSpPr>
            <a:spLocks noGrp="1"/>
          </p:cNvSpPr>
          <p:nvPr>
            <p:ph type="ftr" sz="quarter" idx="11"/>
          </p:nvPr>
        </p:nvSpPr>
        <p:spPr/>
        <p:txBody>
          <a:bodyPr/>
          <a:lstStyle>
            <a:extLst/>
          </a:lstStyle>
          <a:p>
            <a:endParaRPr lang="en-GB" dirty="0"/>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02/03/2014</a:t>
            </a:fld>
            <a:endParaRPr lang="en-GB" dirty="0"/>
          </a:p>
        </p:txBody>
      </p:sp>
      <p:sp>
        <p:nvSpPr>
          <p:cNvPr id="3" name="Footer Placeholder 2"/>
          <p:cNvSpPr>
            <a:spLocks noGrp="1"/>
          </p:cNvSpPr>
          <p:nvPr>
            <p:ph type="ftr" sz="quarter" idx="11"/>
          </p:nvPr>
        </p:nvSpPr>
        <p:spPr/>
        <p:txBody>
          <a:bodyPr/>
          <a:lstStyle>
            <a:extLst/>
          </a:lstStyle>
          <a:p>
            <a:endParaRPr lang="en-GB" dirty="0"/>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02/03/2014</a:t>
            </a:fld>
            <a:endParaRPr lang="en-GB" dirty="0"/>
          </a:p>
        </p:txBody>
      </p:sp>
      <p:sp>
        <p:nvSpPr>
          <p:cNvPr id="6" name="Footer Placeholder 5"/>
          <p:cNvSpPr>
            <a:spLocks noGrp="1"/>
          </p:cNvSpPr>
          <p:nvPr>
            <p:ph type="ftr" sz="quarter" idx="11"/>
          </p:nvPr>
        </p:nvSpPr>
        <p:spPr/>
        <p:txBody>
          <a:bodyPr/>
          <a:lstStyle>
            <a:extLst/>
          </a:lstStyle>
          <a:p>
            <a:endParaRPr lang="en-GB" dirty="0"/>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02/03/2014</a:t>
            </a:fld>
            <a:endParaRPr lang="en-GB"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02/03/2014</a:t>
            </a:fld>
            <a:endParaRPr lang="en-GB"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i.stack.imgur.com/mPn62.jpg" TargetMode="External"/><Relationship Id="rId2" Type="http://schemas.openxmlformats.org/officeDocument/2006/relationships/image" Target="../media/image4.gif"/><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hyperlink" Target="http://img.gawkerassets.com/img/17vdqjsmb3ac0jpg/ku-xlarge.jpg" TargetMode="External"/><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hyperlink" Target="http://www.google.co.uk/url?sa=i&amp;rct=j&amp;q=&amp;esrc=s&amp;frm=1&amp;source=images&amp;cd=&amp;cad=rja&amp;docid=XD3hWqU3GcEAkM&amp;tbnid=ftcDJRRlp0_P2M:&amp;ved=0CAUQjRw&amp;url=http://www.ti.com/general/docs/marketurl.tsp?name=MSP430FR59xx&amp;ei=KzwGU5DkOeup0AXh0YGIAg&amp;bvm=bv.61725948,d.ZGU&amp;psig=AFQjCNEDfszwPv4wHVqG4hmEFelfk40wnQ&amp;ust=1393003801632413" TargetMode="Externa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hyperlink" Target="http://www.google.co.uk/url?sa=i&amp;rct=j&amp;q=&amp;esrc=s&amp;frm=1&amp;source=images&amp;cd=&amp;cad=rja&amp;docid=zxvxfZEWC6Kl0M&amp;tbnid=XcfGX5H0TSBGTM:&amp;ved=0CAUQjRw&amp;url=http://vmnomad.blogspot.com/2011/05/numa-non-unified-memory-access.html&amp;ei=azwGU93GGeH50gXI34CACg&amp;bvm=bv.61725948,d.ZGU&amp;psig=AFQjCNEDfszwPv4wHVqG4hmEFelfk40wnQ&amp;ust=1393003801632413"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gif"/><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116632"/>
            <a:ext cx="7772400" cy="1829761"/>
          </a:xfrm>
        </p:spPr>
        <p:txBody>
          <a:bodyPr/>
          <a:lstStyle/>
          <a:p>
            <a:r>
              <a:rPr lang="en-GB" dirty="0" smtClean="0"/>
              <a:t>Unit 15</a:t>
            </a:r>
            <a:endParaRPr lang="en-GB" dirty="0"/>
          </a:p>
        </p:txBody>
      </p:sp>
      <p:sp>
        <p:nvSpPr>
          <p:cNvPr id="3" name="Subtitle 2"/>
          <p:cNvSpPr>
            <a:spLocks noGrp="1"/>
          </p:cNvSpPr>
          <p:nvPr>
            <p:ph type="subTitle" idx="1"/>
          </p:nvPr>
        </p:nvSpPr>
        <p:spPr>
          <a:xfrm>
            <a:off x="1081844" y="2276872"/>
            <a:ext cx="7772400" cy="1524362"/>
          </a:xfrm>
        </p:spPr>
        <p:txBody>
          <a:bodyPr wrap="none">
            <a:noAutofit/>
          </a:bodyPr>
          <a:lstStyle/>
          <a:p>
            <a:r>
              <a:rPr lang="en-GB" sz="3200" b="1" dirty="0" smtClean="0"/>
              <a:t>COMPUTER GAME PLATFORMS</a:t>
            </a:r>
            <a:br>
              <a:rPr lang="en-GB" sz="3200" b="1" dirty="0" smtClean="0"/>
            </a:br>
            <a:r>
              <a:rPr lang="en-GB" sz="3200" b="1" dirty="0" smtClean="0"/>
              <a:t>AND </a:t>
            </a:r>
            <a:r>
              <a:rPr lang="en-GB" sz="3200" b="1" dirty="0"/>
              <a:t>TECHNOLOGIES </a:t>
            </a:r>
            <a:endParaRPr lang="en-GB" sz="3200" b="1" dirty="0" smtClean="0"/>
          </a:p>
          <a:p>
            <a:r>
              <a:rPr lang="en-GB" sz="3600" b="1" dirty="0" smtClean="0"/>
              <a:t>L/600/6610  </a:t>
            </a:r>
            <a:endParaRPr lang="en-GB" sz="3600" dirty="0"/>
          </a:p>
        </p:txBody>
      </p:sp>
      <p:sp>
        <p:nvSpPr>
          <p:cNvPr id="4" name="TextBox 3"/>
          <p:cNvSpPr txBox="1"/>
          <p:nvPr/>
        </p:nvSpPr>
        <p:spPr>
          <a:xfrm>
            <a:off x="539552" y="4077072"/>
            <a:ext cx="8352928" cy="1077218"/>
          </a:xfrm>
          <a:prstGeom prst="rect">
            <a:avLst/>
          </a:prstGeom>
          <a:noFill/>
        </p:spPr>
        <p:txBody>
          <a:bodyPr wrap="square" rtlCol="0">
            <a:spAutoFit/>
          </a:bodyPr>
          <a:lstStyle/>
          <a:p>
            <a:pPr algn="r"/>
            <a:r>
              <a:rPr lang="en-GB" sz="3200" b="1" dirty="0" smtClean="0"/>
              <a:t>LO2 - </a:t>
            </a:r>
            <a:r>
              <a:rPr lang="en-GB" sz="3200" dirty="0"/>
              <a:t>Understand </a:t>
            </a:r>
            <a:r>
              <a:rPr lang="en-GB" sz="3200" dirty="0" smtClean="0"/>
              <a:t>hardware technologies </a:t>
            </a:r>
            <a:br>
              <a:rPr lang="en-GB" sz="3200" dirty="0" smtClean="0"/>
            </a:br>
            <a:r>
              <a:rPr lang="en-GB" sz="3200" dirty="0" smtClean="0"/>
              <a:t>for game platforms</a:t>
            </a:r>
            <a:endParaRPr lang="en-GB" sz="3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640960" cy="5661248"/>
          </a:xfrm>
        </p:spPr>
        <p:txBody>
          <a:bodyPr>
            <a:noAutofit/>
          </a:bodyPr>
          <a:lstStyle/>
          <a:p>
            <a:r>
              <a:rPr lang="en-GB" sz="1600" dirty="0"/>
              <a:t>Sound cards are also available to provide improved audio in computer games. These cards provide improved 3D audio and provide audio enhancement that is generally not available with integrated alternatives, at the </a:t>
            </a:r>
            <a:r>
              <a:rPr lang="en-GB" sz="1600" dirty="0" smtClean="0"/>
              <a:t>cost</a:t>
            </a:r>
            <a:br>
              <a:rPr lang="en-GB" sz="1600" dirty="0" smtClean="0"/>
            </a:br>
            <a:r>
              <a:rPr lang="en-GB" sz="1600" dirty="0" smtClean="0"/>
              <a:t> </a:t>
            </a:r>
            <a:r>
              <a:rPr lang="en-GB" sz="1600" dirty="0"/>
              <a:t>of marginally lower overall performance.</a:t>
            </a:r>
            <a:r>
              <a:rPr lang="en-GB" sz="1600" baseline="30000" dirty="0"/>
              <a:t> </a:t>
            </a:r>
            <a:endParaRPr lang="en-GB" sz="1600" dirty="0" smtClean="0"/>
          </a:p>
          <a:p>
            <a:r>
              <a:rPr lang="en-GB" sz="1600" dirty="0" smtClean="0"/>
              <a:t>The </a:t>
            </a:r>
            <a:r>
              <a:rPr lang="en-GB" sz="1600" dirty="0"/>
              <a:t>Creative Labs SoundBlaster line was for many years the </a:t>
            </a:r>
            <a:r>
              <a:rPr lang="en-GB" sz="1600" dirty="0" smtClean="0"/>
              <a:t/>
            </a:r>
            <a:br>
              <a:rPr lang="en-GB" sz="1600" dirty="0" smtClean="0"/>
            </a:br>
            <a:r>
              <a:rPr lang="en-GB" sz="1600" i="1" dirty="0" smtClean="0"/>
              <a:t>de </a:t>
            </a:r>
            <a:r>
              <a:rPr lang="en-GB" sz="1600" i="1" dirty="0"/>
              <a:t>facto</a:t>
            </a:r>
            <a:r>
              <a:rPr lang="en-GB" sz="1600" dirty="0"/>
              <a:t> standard for sound cards, although its popularity </a:t>
            </a:r>
            <a:r>
              <a:rPr lang="en-GB" sz="1600" dirty="0" smtClean="0"/>
              <a:t/>
            </a:r>
            <a:br>
              <a:rPr lang="en-GB" sz="1600" dirty="0" smtClean="0"/>
            </a:br>
            <a:r>
              <a:rPr lang="en-GB" sz="1600" dirty="0" smtClean="0"/>
              <a:t>dwindled </a:t>
            </a:r>
            <a:r>
              <a:rPr lang="en-GB" sz="1600" dirty="0"/>
              <a:t>as PC audio became a commodity on modern </a:t>
            </a:r>
            <a:r>
              <a:rPr lang="en-GB" sz="1600" dirty="0" smtClean="0"/>
              <a:t/>
            </a:r>
            <a:br>
              <a:rPr lang="en-GB" sz="1600" dirty="0" smtClean="0"/>
            </a:br>
            <a:r>
              <a:rPr lang="en-GB" sz="1600" dirty="0" smtClean="0"/>
              <a:t>motherboards</a:t>
            </a:r>
            <a:r>
              <a:rPr lang="en-GB" sz="1600" dirty="0"/>
              <a:t>. Newer developments in PC technology meant </a:t>
            </a:r>
            <a:r>
              <a:rPr lang="en-GB" sz="1600" dirty="0" smtClean="0"/>
              <a:t/>
            </a:r>
            <a:br>
              <a:rPr lang="en-GB" sz="1600" dirty="0" smtClean="0"/>
            </a:br>
            <a:r>
              <a:rPr lang="en-GB" sz="1600" dirty="0" smtClean="0"/>
              <a:t>8bit </a:t>
            </a:r>
            <a:r>
              <a:rPr lang="en-GB" sz="1600" dirty="0"/>
              <a:t>to 16 bit sound cards </a:t>
            </a:r>
            <a:r>
              <a:rPr lang="en-GB" sz="1600" dirty="0" smtClean="0"/>
              <a:t>an, d </a:t>
            </a:r>
            <a:r>
              <a:rPr lang="en-GB" sz="1600" dirty="0"/>
              <a:t>now 32bit and sixty four bit </a:t>
            </a:r>
            <a:r>
              <a:rPr lang="en-GB" sz="1600" dirty="0" smtClean="0"/>
              <a:t/>
            </a:r>
            <a:br>
              <a:rPr lang="en-GB" sz="1600" dirty="0" smtClean="0"/>
            </a:br>
            <a:r>
              <a:rPr lang="en-GB" sz="1600" dirty="0" smtClean="0"/>
              <a:t>technology </a:t>
            </a:r>
            <a:r>
              <a:rPr lang="en-GB" sz="1600" dirty="0"/>
              <a:t>is </a:t>
            </a:r>
            <a:r>
              <a:rPr lang="en-GB" sz="1600" dirty="0" smtClean="0"/>
              <a:t>available.</a:t>
            </a:r>
          </a:p>
          <a:p>
            <a:r>
              <a:rPr lang="en-GB" sz="1600" dirty="0" smtClean="0"/>
              <a:t>Sound </a:t>
            </a:r>
            <a:r>
              <a:rPr lang="en-GB" sz="1600" dirty="0"/>
              <a:t>cards used to be separate from the motherboard but are </a:t>
            </a:r>
            <a:r>
              <a:rPr lang="en-GB" sz="1600" dirty="0" smtClean="0"/>
              <a:t/>
            </a:r>
            <a:br>
              <a:rPr lang="en-GB" sz="1600" dirty="0" smtClean="0"/>
            </a:br>
            <a:r>
              <a:rPr lang="en-GB" sz="1600" dirty="0" smtClean="0"/>
              <a:t>now </a:t>
            </a:r>
            <a:r>
              <a:rPr lang="en-GB" sz="1600" dirty="0"/>
              <a:t>part of the on board system taking away some of the </a:t>
            </a:r>
            <a:r>
              <a:rPr lang="en-GB" sz="1600" dirty="0" smtClean="0"/>
              <a:t/>
            </a:r>
            <a:br>
              <a:rPr lang="en-GB" sz="1600" dirty="0" smtClean="0"/>
            </a:br>
            <a:r>
              <a:rPr lang="en-GB" sz="1600" dirty="0" smtClean="0"/>
              <a:t>compatibility </a:t>
            </a:r>
            <a:r>
              <a:rPr lang="en-GB" sz="1600" dirty="0"/>
              <a:t>issues but the quality will not be as good as a </a:t>
            </a:r>
            <a:r>
              <a:rPr lang="en-GB" sz="1600" dirty="0" smtClean="0"/>
              <a:t/>
            </a:r>
            <a:br>
              <a:rPr lang="en-GB" sz="1600" dirty="0" smtClean="0"/>
            </a:br>
            <a:r>
              <a:rPr lang="en-GB" sz="1600" dirty="0" smtClean="0"/>
              <a:t>separate </a:t>
            </a:r>
            <a:r>
              <a:rPr lang="en-GB" sz="1600" dirty="0"/>
              <a:t>card</a:t>
            </a:r>
            <a:r>
              <a:rPr lang="en-GB" sz="1600" dirty="0" smtClean="0"/>
              <a:t>.</a:t>
            </a:r>
          </a:p>
          <a:p>
            <a:r>
              <a:rPr lang="en-GB" sz="1600" dirty="0" smtClean="0"/>
              <a:t>Then along came the modern consoles and the push for better </a:t>
            </a:r>
            <a:br>
              <a:rPr lang="en-GB" sz="1600" dirty="0" smtClean="0"/>
            </a:br>
            <a:r>
              <a:rPr lang="en-GB" sz="1600" dirty="0" smtClean="0"/>
              <a:t>sound as a USP. Stereo became 5.1, 7.1, </a:t>
            </a:r>
            <a:r>
              <a:rPr lang="en-GB" sz="1600" dirty="0"/>
              <a:t>HD </a:t>
            </a:r>
            <a:r>
              <a:rPr lang="en-GB" sz="1600" dirty="0" smtClean="0"/>
              <a:t>output. Now we can </a:t>
            </a:r>
            <a:br>
              <a:rPr lang="en-GB" sz="1600" dirty="0" smtClean="0"/>
            </a:br>
            <a:r>
              <a:rPr lang="en-GB" sz="1600" dirty="0" smtClean="0"/>
              <a:t>barely tell the difference between sound within a game and </a:t>
            </a:r>
            <a:br>
              <a:rPr lang="en-GB" sz="1600" dirty="0" smtClean="0"/>
            </a:br>
            <a:r>
              <a:rPr lang="en-GB" sz="1600" dirty="0" smtClean="0"/>
              <a:t>sound within a film. Now it is all about how you can make your </a:t>
            </a:r>
            <a:br>
              <a:rPr lang="en-GB" sz="1600" dirty="0" smtClean="0"/>
            </a:br>
            <a:r>
              <a:rPr lang="en-GB" sz="1600" dirty="0" smtClean="0"/>
              <a:t>speakers dance to the music as sound quality has reached its realistic peak.</a:t>
            </a:r>
          </a:p>
          <a:p>
            <a:pPr marL="109728" indent="0">
              <a:buNone/>
            </a:pPr>
            <a:r>
              <a:rPr lang="en-GB" sz="1600" b="1" dirty="0" smtClean="0"/>
              <a:t>P2.3 </a:t>
            </a:r>
            <a:r>
              <a:rPr lang="en-GB" sz="1600" b="1" dirty="0"/>
              <a:t>– Task </a:t>
            </a:r>
            <a:r>
              <a:rPr lang="en-GB" sz="1600" b="1" dirty="0" smtClean="0"/>
              <a:t>3 </a:t>
            </a:r>
            <a:r>
              <a:rPr lang="en-GB" sz="1600" b="1" dirty="0"/>
              <a:t>– </a:t>
            </a:r>
            <a:r>
              <a:rPr lang="en-GB" sz="1600" dirty="0"/>
              <a:t>Using appropriate </a:t>
            </a:r>
            <a:r>
              <a:rPr lang="en-GB" sz="1600" dirty="0" smtClean="0"/>
              <a:t>terminology and examples, </a:t>
            </a:r>
            <a:r>
              <a:rPr lang="en-GB" sz="1600" dirty="0"/>
              <a:t>describe hardware technologies for game platforms in terms of </a:t>
            </a:r>
            <a:r>
              <a:rPr lang="en-GB" sz="1600" b="1" dirty="0" smtClean="0"/>
              <a:t>Sound and Audio</a:t>
            </a:r>
            <a:r>
              <a:rPr lang="en-GB" sz="1600" dirty="0" smtClean="0"/>
              <a:t> </a:t>
            </a:r>
            <a:r>
              <a:rPr lang="en-GB" sz="1600" b="1" dirty="0"/>
              <a:t>needs</a:t>
            </a:r>
            <a:r>
              <a:rPr lang="en-GB" sz="1600" dirty="0"/>
              <a:t> in terms of history, purpose and benefits to gaming.</a:t>
            </a:r>
            <a:endParaRPr lang="en-GB" sz="1600" dirty="0">
              <a:solidFill>
                <a:schemeClr val="dk1"/>
              </a:solidFill>
              <a:latin typeface="Arial" pitchFamily="34" charset="0"/>
              <a:cs typeface="Arial" pitchFamily="34" charset="0"/>
            </a:endParaRPr>
          </a:p>
          <a:p>
            <a:endParaRPr lang="en-GB" sz="1600" dirty="0" smtClean="0"/>
          </a:p>
          <a:p>
            <a:endParaRPr lang="en-GB" sz="1600" dirty="0"/>
          </a:p>
          <a:p>
            <a:pPr>
              <a:buNone/>
            </a:pPr>
            <a:endParaRPr lang="en-GB" sz="1600" dirty="0"/>
          </a:p>
          <a:p>
            <a:endParaRPr lang="en-GB" sz="1400" dirty="0"/>
          </a:p>
        </p:txBody>
      </p:sp>
      <p:pic>
        <p:nvPicPr>
          <p:cNvPr id="13" name="Picture 2" descr="http://www.gigacomputers.co.nz/images/products/giga_computers_creative-soundblaster.jpg"/>
          <p:cNvPicPr>
            <a:picLocks noChangeAspect="1" noChangeArrowheads="1"/>
          </p:cNvPicPr>
          <p:nvPr/>
        </p:nvPicPr>
        <p:blipFill>
          <a:blip r:embed="rId2"/>
          <a:srcRect t="11765" r="5882" b="11765"/>
          <a:stretch>
            <a:fillRect/>
          </a:stretch>
        </p:blipFill>
        <p:spPr bwMode="auto">
          <a:xfrm>
            <a:off x="7107787" y="1196752"/>
            <a:ext cx="1928709" cy="1567076"/>
          </a:xfrm>
          <a:prstGeom prst="rect">
            <a:avLst/>
          </a:prstGeom>
          <a:noFill/>
        </p:spPr>
      </p:pic>
      <p:pic>
        <p:nvPicPr>
          <p:cNvPr id="1026" name="Picture 2" descr="http://www.cheapdisabilityaids.co.uk/ekmps/shops/podcmedia/images/dancing-water-speakers-%5b2%5d-7829-p.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5307" r="25428" b="6563"/>
          <a:stretch/>
        </p:blipFill>
        <p:spPr bwMode="auto">
          <a:xfrm>
            <a:off x="7278709" y="3068960"/>
            <a:ext cx="1787749" cy="1906910"/>
          </a:xfrm>
          <a:prstGeom prst="rect">
            <a:avLst/>
          </a:prstGeom>
          <a:noFill/>
          <a:extLst>
            <a:ext uri="{909E8E84-426E-40DD-AFC4-6F175D3DCCD1}">
              <a14:hiddenFill xmlns:a14="http://schemas.microsoft.com/office/drawing/2010/main">
                <a:solidFill>
                  <a:srgbClr val="FFFFFF"/>
                </a:solidFill>
              </a14:hiddenFill>
            </a:ext>
          </a:extLst>
        </p:spPr>
      </p:pic>
      <p:sp>
        <p:nvSpPr>
          <p:cNvPr id="16" name="Title 2"/>
          <p:cNvSpPr txBox="1">
            <a:spLocks/>
          </p:cNvSpPr>
          <p:nvPr/>
        </p:nvSpPr>
        <p:spPr>
          <a:xfrm>
            <a:off x="230832" y="116632"/>
            <a:ext cx="8733656" cy="648072"/>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200" dirty="0" smtClean="0"/>
              <a:t>P2.3 – Hardware technologies for game platforms - Sound</a:t>
            </a:r>
            <a:endParaRPr lang="en-GB" sz="2200" dirty="0"/>
          </a:p>
        </p:txBody>
      </p:sp>
    </p:spTree>
    <p:extLst>
      <p:ext uri="{BB962C8B-B14F-4D97-AF65-F5344CB8AC3E}">
        <p14:creationId xmlns:p14="http://schemas.microsoft.com/office/powerpoint/2010/main" val="37090765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764704"/>
            <a:ext cx="6445500" cy="5544616"/>
          </a:xfrm>
        </p:spPr>
        <p:txBody>
          <a:bodyPr>
            <a:noAutofit/>
          </a:bodyPr>
          <a:lstStyle/>
          <a:p>
            <a:pPr marL="255588" indent="-255588"/>
            <a:r>
              <a:rPr lang="en-GB" sz="2000" dirty="0" smtClean="0"/>
              <a:t>Memory demands on a Gaming have grown exponentially over the years and doubles every time a new version of windows or a console is released. Currently 2gb of memory is enough to run Windows 8 smoothly but not enough to play good games well. 3gb is good, 4gb is better.</a:t>
            </a:r>
          </a:p>
          <a:p>
            <a:pPr marL="255588" indent="-255588"/>
            <a:r>
              <a:rPr lang="en-GB" sz="2000" dirty="0" smtClean="0"/>
              <a:t>15 years ago with Windows 98, 256mb was the standard for a good game on a PC, 512mb for hardcore gamers.</a:t>
            </a:r>
          </a:p>
          <a:p>
            <a:pPr marL="255588" indent="-255588"/>
            <a:r>
              <a:rPr lang="en-GB" sz="2000" dirty="0" smtClean="0"/>
              <a:t>But memory is necessary, the more there is, the faster a game will be.</a:t>
            </a:r>
          </a:p>
          <a:p>
            <a:pPr marL="255588" indent="-255588"/>
            <a:r>
              <a:rPr lang="en-GB" sz="2000" dirty="0" smtClean="0"/>
              <a:t>There are three standards for memory and all of them are speed based. DDR, DDR2 and DDR3. They have a clock speed, the faster the clock speed, the faster the processing time. And this improves games, the more processing power that is taken from the CPU, the faster the CPU can deal with the instruction code of the game.</a:t>
            </a:r>
          </a:p>
        </p:txBody>
      </p:sp>
      <p:sp>
        <p:nvSpPr>
          <p:cNvPr id="6" name="Title 2"/>
          <p:cNvSpPr txBox="1">
            <a:spLocks/>
          </p:cNvSpPr>
          <p:nvPr/>
        </p:nvSpPr>
        <p:spPr>
          <a:xfrm>
            <a:off x="230832" y="116632"/>
            <a:ext cx="8733656" cy="648072"/>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200" dirty="0" smtClean="0"/>
              <a:t>P2.4 – Hardware technologies for game platforms - Memory</a:t>
            </a:r>
            <a:endParaRPr lang="en-GB" sz="2200" dirty="0"/>
          </a:p>
        </p:txBody>
      </p:sp>
      <p:pic>
        <p:nvPicPr>
          <p:cNvPr id="3076" name="Picture 4" descr="http://nintendookie.files.wordpress.com/2013/06/pilotwings_snes_screenshot3.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59782" y="2420888"/>
            <a:ext cx="2303218" cy="2015316"/>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i.stack.imgur.com/mPn62.jp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83085" y="4963005"/>
            <a:ext cx="2392630" cy="1345592"/>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http://img.gawkerassets.com/img/17vdqjsmb3ac0jpg/ku-xlarge.jpg">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683085" y="706388"/>
            <a:ext cx="2279914" cy="12824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53704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764704"/>
            <a:ext cx="6950006" cy="5544616"/>
          </a:xfrm>
        </p:spPr>
        <p:txBody>
          <a:bodyPr>
            <a:noAutofit/>
          </a:bodyPr>
          <a:lstStyle/>
          <a:p>
            <a:pPr marL="269875" indent="-255588"/>
            <a:r>
              <a:rPr lang="en-GB" sz="1700" dirty="0" smtClean="0"/>
              <a:t>Similarly for consoles, the memory capacity, separate from storage, is now 8gb on board for PS4 and Xbox One, an indication of the on screen capacity of the games. With consoles like SNES and </a:t>
            </a:r>
            <a:r>
              <a:rPr lang="en-GB" sz="1700" dirty="0" err="1" smtClean="0"/>
              <a:t>Megadrive</a:t>
            </a:r>
            <a:r>
              <a:rPr lang="en-GB" sz="1700" dirty="0" smtClean="0"/>
              <a:t> it was 2mb (16mbit) hence the reason why most games were vector based (mathematically calculated rather than graphical based, less storage but more processing power)</a:t>
            </a:r>
          </a:p>
          <a:p>
            <a:pPr marL="269875" indent="-255588"/>
            <a:r>
              <a:rPr lang="en-GB" sz="1700" dirty="0" smtClean="0"/>
              <a:t>And for handhelds, 8gb of storage is not memory, the iPhone only has 1gb of memory compared to 4gb and 8gb offered on Android tablets. All this translated into what a game can do.</a:t>
            </a:r>
          </a:p>
          <a:p>
            <a:pPr marL="269875" indent="-255588"/>
            <a:r>
              <a:rPr lang="en-GB" sz="1700" b="1" dirty="0" smtClean="0"/>
              <a:t>Unified ram </a:t>
            </a:r>
            <a:r>
              <a:rPr lang="en-GB" sz="1700" dirty="0" smtClean="0"/>
              <a:t>is ram that is shared by the graphics processor allowing on-board ram to be set aside for graphics when it needs it. This is new and though it is not pure graphics ram, will allow memory usage by the core processor so that graphics cards can do their good stuff without the burden of boring routines.</a:t>
            </a:r>
          </a:p>
          <a:p>
            <a:pPr marL="14287" indent="0">
              <a:buNone/>
            </a:pPr>
            <a:r>
              <a:rPr lang="en-GB" sz="1700" b="1" dirty="0" smtClean="0"/>
              <a:t>P2.4 </a:t>
            </a:r>
            <a:r>
              <a:rPr lang="en-GB" sz="1700" b="1" dirty="0"/>
              <a:t>– Task </a:t>
            </a:r>
            <a:r>
              <a:rPr lang="en-GB" sz="1700" b="1" dirty="0" smtClean="0"/>
              <a:t>4 </a:t>
            </a:r>
            <a:r>
              <a:rPr lang="en-GB" sz="1700" b="1" dirty="0"/>
              <a:t>– </a:t>
            </a:r>
            <a:r>
              <a:rPr lang="en-GB" sz="1700" dirty="0"/>
              <a:t>Using appropriate terminology and examples, describe hardware technologies for game platforms in terms of </a:t>
            </a:r>
            <a:r>
              <a:rPr lang="en-GB" sz="1700" b="1" dirty="0" smtClean="0"/>
              <a:t>Memory storage</a:t>
            </a:r>
            <a:r>
              <a:rPr lang="en-GB" sz="1700" dirty="0" smtClean="0"/>
              <a:t> </a:t>
            </a:r>
            <a:r>
              <a:rPr lang="en-GB" sz="1700" b="1" dirty="0"/>
              <a:t>needs</a:t>
            </a:r>
            <a:r>
              <a:rPr lang="en-GB" sz="1700" dirty="0"/>
              <a:t> in terms of history, purpose and benefits to gaming.</a:t>
            </a:r>
            <a:endParaRPr lang="en-GB" sz="1700" dirty="0">
              <a:solidFill>
                <a:schemeClr val="dk1"/>
              </a:solidFill>
              <a:latin typeface="Arial" pitchFamily="34" charset="0"/>
              <a:cs typeface="Arial" pitchFamily="34" charset="0"/>
            </a:endParaRPr>
          </a:p>
          <a:p>
            <a:pPr marL="269875" indent="-255588"/>
            <a:endParaRPr lang="en-GB" sz="1700" dirty="0"/>
          </a:p>
        </p:txBody>
      </p:sp>
      <p:sp>
        <p:nvSpPr>
          <p:cNvPr id="6" name="Title 2"/>
          <p:cNvSpPr txBox="1">
            <a:spLocks/>
          </p:cNvSpPr>
          <p:nvPr/>
        </p:nvSpPr>
        <p:spPr>
          <a:xfrm>
            <a:off x="230832" y="116632"/>
            <a:ext cx="8733656" cy="648072"/>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200" dirty="0" smtClean="0"/>
              <a:t>P2.4 – Hardware technologies for game platforms - Memory</a:t>
            </a:r>
            <a:endParaRPr lang="en-GB" sz="2200" dirty="0"/>
          </a:p>
        </p:txBody>
      </p:sp>
      <p:pic>
        <p:nvPicPr>
          <p:cNvPr id="2050" name="Picture 2" descr="http://www.ti.com/ww/en/mcu/fram_ultra_low_power_embedded_memory/images/fram-mcu-true-unified-memory.gif">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550" r="13950"/>
          <a:stretch/>
        </p:blipFill>
        <p:spPr bwMode="auto">
          <a:xfrm>
            <a:off x="7092280" y="836712"/>
            <a:ext cx="1940984" cy="208823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2.bp.blogspot.com/-HU4bNqVT-rk/TdZ87xVwZoI/AAAAAAAAP84/tX7990mI9wo/s1600/SMP-architecture.pn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30672" y="3789040"/>
            <a:ext cx="1933816" cy="26150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70417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712968" cy="5760639"/>
          </a:xfrm>
        </p:spPr>
        <p:txBody>
          <a:bodyPr>
            <a:noAutofit/>
          </a:bodyPr>
          <a:lstStyle/>
          <a:p>
            <a:pPr marL="255588" indent="-255588"/>
            <a:r>
              <a:rPr lang="en-GB" sz="1580" dirty="0" smtClean="0"/>
              <a:t>Whatever Platform type is used for game playing, there are internal hardware considerations which will have an affect on the speed and quality of the game, nothing more important than the CPU, the brain of a machine. Every Console if different and each generation that comes along uses a different CPU. On a PC we are used to Intel, AMD and Celeron, each with a variety of names that go with them, Xeon, </a:t>
            </a:r>
            <a:r>
              <a:rPr lang="en-GB" sz="1580" dirty="0" err="1" smtClean="0"/>
              <a:t>Athalon</a:t>
            </a:r>
            <a:r>
              <a:rPr lang="en-GB" sz="1580" dirty="0" smtClean="0"/>
              <a:t>, Pentium etc. For Consoles they have always had variants, the current standards are AMD and IBM core, previous generations were Xenon and 68000. </a:t>
            </a:r>
          </a:p>
          <a:p>
            <a:pPr lvl="1"/>
            <a:r>
              <a:rPr lang="en-GB" sz="1580" b="1" dirty="0" smtClean="0"/>
              <a:t>Processor</a:t>
            </a:r>
            <a:r>
              <a:rPr lang="en-GB" sz="1580" dirty="0" smtClean="0"/>
              <a:t> – this is the brain of the computer, the more powerful the CPU the faster a </a:t>
            </a:r>
            <a:r>
              <a:rPr lang="en-GB" sz="1580" dirty="0" err="1" smtClean="0"/>
              <a:t>a</a:t>
            </a:r>
            <a:r>
              <a:rPr lang="en-GB" sz="1580" dirty="0" smtClean="0"/>
              <a:t> game will be generate and move and the result processed to the screen. This means it will apply CUDA processing faster, rendering images more effectively (especially 3D images), batch processing and scrolling around an environment when the resolution is very high or zoomed in quite close. Apples and PC’s have different CPU’s but the function and result is still the same.</a:t>
            </a:r>
          </a:p>
          <a:p>
            <a:pPr lvl="1"/>
            <a:r>
              <a:rPr lang="en-GB" sz="1580" dirty="0" smtClean="0"/>
              <a:t>The Processor is not something that can be </a:t>
            </a:r>
            <a:r>
              <a:rPr lang="en-GB" sz="1580" dirty="0"/>
              <a:t>changed </a:t>
            </a:r>
            <a:r>
              <a:rPr lang="en-GB" sz="1580" dirty="0" smtClean="0"/>
              <a:t>easily on either machine. On </a:t>
            </a:r>
            <a:r>
              <a:rPr lang="en-GB" sz="1580" dirty="0"/>
              <a:t>a PC this </a:t>
            </a:r>
            <a:r>
              <a:rPr lang="en-GB" sz="1580" dirty="0" smtClean="0"/>
              <a:t>could </a:t>
            </a:r>
            <a:r>
              <a:rPr lang="en-GB" sz="1580" dirty="0"/>
              <a:t>mean </a:t>
            </a:r>
            <a:r>
              <a:rPr lang="en-GB" sz="1580" dirty="0" smtClean="0"/>
              <a:t>removing</a:t>
            </a:r>
            <a:r>
              <a:rPr lang="en-GB" sz="1580" dirty="0"/>
              <a:t> the motherboard and </a:t>
            </a:r>
            <a:r>
              <a:rPr lang="en-GB" sz="1580" dirty="0" smtClean="0"/>
              <a:t>paying a lot of money. On an Apple do not bother.</a:t>
            </a:r>
          </a:p>
          <a:p>
            <a:pPr lvl="1"/>
            <a:r>
              <a:rPr lang="en-GB" sz="1580" dirty="0" smtClean="0"/>
              <a:t>The number of cores is now more important, Xbox One and PS4 both have 8, a good PC has 4, a handheld generally 1 but Android Tablets often have 2.</a:t>
            </a:r>
          </a:p>
          <a:p>
            <a:pPr marL="0" lvl="1" indent="0">
              <a:buNone/>
            </a:pPr>
            <a:r>
              <a:rPr lang="en-GB" sz="1580" b="1" dirty="0" smtClean="0"/>
              <a:t>P2.5 </a:t>
            </a:r>
            <a:r>
              <a:rPr lang="en-GB" sz="1580" b="1" dirty="0"/>
              <a:t>– Task </a:t>
            </a:r>
            <a:r>
              <a:rPr lang="en-GB" sz="1580" b="1" dirty="0" smtClean="0"/>
              <a:t>5 </a:t>
            </a:r>
            <a:r>
              <a:rPr lang="en-GB" sz="1580" b="1" dirty="0"/>
              <a:t>– </a:t>
            </a:r>
            <a:r>
              <a:rPr lang="en-GB" sz="1580" dirty="0"/>
              <a:t>Using appropriate terminology and examples, describe hardware technologies for game platforms in terms of </a:t>
            </a:r>
            <a:r>
              <a:rPr lang="en-GB" sz="1580" b="1" dirty="0" smtClean="0"/>
              <a:t>CPU</a:t>
            </a:r>
            <a:r>
              <a:rPr lang="en-GB" sz="1580" dirty="0" smtClean="0"/>
              <a:t> </a:t>
            </a:r>
            <a:r>
              <a:rPr lang="en-GB" sz="1580" b="1" dirty="0"/>
              <a:t>needs</a:t>
            </a:r>
            <a:r>
              <a:rPr lang="en-GB" sz="1580" dirty="0"/>
              <a:t> in terms of history, purpose and benefits to gaming</a:t>
            </a:r>
            <a:r>
              <a:rPr lang="en-GB" sz="1580" dirty="0" smtClean="0"/>
              <a:t>.</a:t>
            </a:r>
            <a:endParaRPr lang="en-GB" sz="1580" dirty="0">
              <a:solidFill>
                <a:schemeClr val="dk1"/>
              </a:solidFill>
              <a:cs typeface="Arial" pitchFamily="34" charset="0"/>
            </a:endParaRPr>
          </a:p>
        </p:txBody>
      </p:sp>
      <p:sp>
        <p:nvSpPr>
          <p:cNvPr id="17" name="Title 2"/>
          <p:cNvSpPr txBox="1">
            <a:spLocks/>
          </p:cNvSpPr>
          <p:nvPr/>
        </p:nvSpPr>
        <p:spPr>
          <a:xfrm>
            <a:off x="230832" y="116632"/>
            <a:ext cx="8733656" cy="648072"/>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200" dirty="0" smtClean="0"/>
              <a:t>P2.5 – Hardware technologies for game platforms - CPU</a:t>
            </a:r>
            <a:endParaRPr lang="en-GB" sz="2200" dirty="0"/>
          </a:p>
        </p:txBody>
      </p:sp>
    </p:spTree>
    <p:extLst>
      <p:ext uri="{BB962C8B-B14F-4D97-AF65-F5344CB8AC3E}">
        <p14:creationId xmlns:p14="http://schemas.microsoft.com/office/powerpoint/2010/main" val="16976313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6622032" cy="5544616"/>
          </a:xfrm>
        </p:spPr>
        <p:txBody>
          <a:bodyPr>
            <a:noAutofit/>
          </a:bodyPr>
          <a:lstStyle/>
          <a:p>
            <a:pPr marL="255588" indent="-255588"/>
            <a:r>
              <a:rPr lang="en-GB" sz="1520" dirty="0" smtClean="0"/>
              <a:t>The one thing that has not changed in gaming in a generation is the use of menus. They have gotten more intricate, more memory intensive, more interactive with more selections but they are still there. But with the rise of the joystick and specifically with more intensive PC gaming, the use of menus and the customising of keyboards for speed of access has grown.</a:t>
            </a:r>
          </a:p>
          <a:p>
            <a:pPr marL="255588" indent="-255588"/>
            <a:r>
              <a:rPr lang="en-GB" sz="1520" dirty="0" smtClean="0"/>
              <a:t>Good </a:t>
            </a:r>
            <a:r>
              <a:rPr lang="en-GB" sz="1520" dirty="0" err="1" smtClean="0"/>
              <a:t>Starcraft</a:t>
            </a:r>
            <a:r>
              <a:rPr lang="en-GB" sz="1520" dirty="0" smtClean="0"/>
              <a:t> II players measure their key presses per minute rather than their skill level. They customise the menus and the groups by keystroke, just from action to action across the board like a chef might stir the soup while cooking pasta. Whole actions are set to a key-press, function keys are set as guides, customised buttons like macros control whole battalions. On a PC this has always been the case since the first FPS game but now menus allow </a:t>
            </a:r>
            <a:r>
              <a:rPr lang="en-GB" sz="1520" dirty="0" err="1" smtClean="0"/>
              <a:t>Joypads</a:t>
            </a:r>
            <a:r>
              <a:rPr lang="en-GB" sz="1520" dirty="0" smtClean="0"/>
              <a:t> on Consoles to be customised for the user.</a:t>
            </a:r>
          </a:p>
          <a:p>
            <a:pPr marL="255588" indent="-255588"/>
            <a:r>
              <a:rPr lang="en-GB" sz="1520" dirty="0" smtClean="0"/>
              <a:t>This added level of user interaction gives the player more control, more responsibility, user centred. And players who get more into the game through interaction are more likely to come back.</a:t>
            </a:r>
          </a:p>
          <a:p>
            <a:pPr marL="0" indent="0">
              <a:buNone/>
            </a:pPr>
            <a:r>
              <a:rPr lang="en-GB" sz="1520" b="1" dirty="0" smtClean="0"/>
              <a:t>P2.6 </a:t>
            </a:r>
            <a:r>
              <a:rPr lang="en-GB" sz="1520" b="1" dirty="0"/>
              <a:t>– Task </a:t>
            </a:r>
            <a:r>
              <a:rPr lang="en-GB" sz="1520" b="1" dirty="0" smtClean="0"/>
              <a:t>6 </a:t>
            </a:r>
            <a:r>
              <a:rPr lang="en-GB" sz="1520" b="1" dirty="0"/>
              <a:t>– </a:t>
            </a:r>
            <a:r>
              <a:rPr lang="en-GB" sz="1520" dirty="0"/>
              <a:t>Using appropriate terminology and examples, describe hardware technologies for game platforms in terms of </a:t>
            </a:r>
            <a:r>
              <a:rPr lang="en-GB" sz="1520" b="1" dirty="0" smtClean="0"/>
              <a:t>Human Interface</a:t>
            </a:r>
            <a:r>
              <a:rPr lang="en-GB" sz="1520" dirty="0" smtClean="0"/>
              <a:t> </a:t>
            </a:r>
            <a:r>
              <a:rPr lang="en-GB" sz="1520" b="1" dirty="0"/>
              <a:t>needs</a:t>
            </a:r>
            <a:r>
              <a:rPr lang="en-GB" sz="1520" dirty="0"/>
              <a:t> in terms of history, purpose and benefits to gaming.</a:t>
            </a:r>
            <a:endParaRPr lang="en-GB" sz="1520" dirty="0">
              <a:solidFill>
                <a:schemeClr val="dk1"/>
              </a:solidFill>
              <a:cs typeface="Arial" pitchFamily="34" charset="0"/>
            </a:endParaRPr>
          </a:p>
          <a:p>
            <a:pPr marL="255588" indent="-255588"/>
            <a:endParaRPr lang="en-GB" sz="1520" dirty="0" smtClean="0"/>
          </a:p>
        </p:txBody>
      </p:sp>
      <p:sp>
        <p:nvSpPr>
          <p:cNvPr id="17" name="Title 2"/>
          <p:cNvSpPr>
            <a:spLocks noGrp="1"/>
          </p:cNvSpPr>
          <p:nvPr>
            <p:ph type="title"/>
          </p:nvPr>
        </p:nvSpPr>
        <p:spPr>
          <a:xfrm>
            <a:off x="230832" y="116632"/>
            <a:ext cx="8733656" cy="648072"/>
          </a:xfrm>
        </p:spPr>
        <p:txBody>
          <a:bodyPr>
            <a:noAutofit/>
          </a:bodyPr>
          <a:lstStyle/>
          <a:p>
            <a:r>
              <a:rPr lang="en-GB" sz="2200" dirty="0" smtClean="0"/>
              <a:t>P2.6 </a:t>
            </a:r>
            <a:r>
              <a:rPr lang="en-GB" sz="2200" dirty="0"/>
              <a:t>– Hardware technologies for game platforms - </a:t>
            </a:r>
            <a:r>
              <a:rPr lang="en-GB" sz="2200" dirty="0" smtClean="0"/>
              <a:t>Interfaces</a:t>
            </a:r>
            <a:endParaRPr lang="en-GB" sz="2200" dirty="0"/>
          </a:p>
        </p:txBody>
      </p:sp>
      <p:pic>
        <p:nvPicPr>
          <p:cNvPr id="4098" name="Picture 2" descr="http://gamingweapons.com/image/steelseries/zboard-starcraft2-keyset/steelseries_zboard_starcraft2_keyset_01.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6134" b="7069"/>
          <a:stretch/>
        </p:blipFill>
        <p:spPr bwMode="auto">
          <a:xfrm>
            <a:off x="6948264" y="836712"/>
            <a:ext cx="2088232" cy="1654804"/>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i1084.photobucket.com/albums/j403/thelargestbanana/2012-09-18_00002_zps3d3aec26.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4584" t="2488" r="26432" b="3416"/>
          <a:stretch/>
        </p:blipFill>
        <p:spPr bwMode="auto">
          <a:xfrm>
            <a:off x="6948264" y="2779259"/>
            <a:ext cx="2088232" cy="1873877"/>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info.sonicretro.org/images/e/eb/S3LeftoverMenu.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48264" y="4964934"/>
            <a:ext cx="2088231" cy="14617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38803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takegame.com/shooter/pictures/wolfenstein.gif"/>
          <p:cNvPicPr>
            <a:picLocks noGrp="1" noChangeAspect="1" noChangeArrowheads="1"/>
          </p:cNvPicPr>
          <p:nvPr>
            <p:ph idx="1"/>
          </p:nvPr>
        </p:nvPicPr>
        <p:blipFill>
          <a:blip r:embed="rId2"/>
          <a:srcRect/>
          <a:stretch>
            <a:fillRect/>
          </a:stretch>
        </p:blipFill>
        <p:spPr bwMode="auto">
          <a:xfrm>
            <a:off x="357158" y="922971"/>
            <a:ext cx="2551356" cy="1785949"/>
          </a:xfrm>
          <a:prstGeom prst="rect">
            <a:avLst/>
          </a:prstGeom>
          <a:noFill/>
        </p:spPr>
      </p:pic>
      <p:sp>
        <p:nvSpPr>
          <p:cNvPr id="6" name="TextBox 5"/>
          <p:cNvSpPr txBox="1"/>
          <p:nvPr/>
        </p:nvSpPr>
        <p:spPr>
          <a:xfrm>
            <a:off x="357158" y="3560236"/>
            <a:ext cx="2428892" cy="2893100"/>
          </a:xfrm>
          <a:prstGeom prst="rect">
            <a:avLst/>
          </a:prstGeom>
          <a:noFill/>
        </p:spPr>
        <p:txBody>
          <a:bodyPr wrap="square" rtlCol="0">
            <a:spAutoFit/>
          </a:bodyPr>
          <a:lstStyle/>
          <a:p>
            <a:r>
              <a:rPr lang="en-GB" sz="1600" dirty="0" smtClean="0"/>
              <a:t>Monitor – </a:t>
            </a:r>
            <a:r>
              <a:rPr lang="en-GB" sz="1600" dirty="0" err="1" smtClean="0"/>
              <a:t>Vga</a:t>
            </a:r>
            <a:r>
              <a:rPr lang="en-GB" sz="1600" dirty="0" smtClean="0"/>
              <a:t> – 16 colours 14” screen</a:t>
            </a:r>
          </a:p>
          <a:p>
            <a:r>
              <a:rPr lang="en-GB" sz="1600" dirty="0" smtClean="0"/>
              <a:t>Graphics Card – None</a:t>
            </a:r>
          </a:p>
          <a:p>
            <a:r>
              <a:rPr lang="en-GB" sz="1600" dirty="0" smtClean="0"/>
              <a:t>Processor - 286</a:t>
            </a:r>
          </a:p>
          <a:p>
            <a:r>
              <a:rPr lang="en-GB" sz="1600" dirty="0" smtClean="0"/>
              <a:t>Memory – 1mb , minimum</a:t>
            </a:r>
          </a:p>
          <a:p>
            <a:r>
              <a:rPr lang="en-GB" sz="1600" dirty="0" smtClean="0"/>
              <a:t>Sound – Internal speaker.</a:t>
            </a:r>
          </a:p>
          <a:p>
            <a:r>
              <a:rPr lang="en-GB" sz="1600" dirty="0" smtClean="0"/>
              <a:t>Controller – Keyboard or mouse controlled only.</a:t>
            </a:r>
            <a:endParaRPr lang="en-GB" sz="1600" dirty="0"/>
          </a:p>
        </p:txBody>
      </p:sp>
      <p:pic>
        <p:nvPicPr>
          <p:cNvPr id="2052" name="Picture 4" descr="http://www.symbian-freak.com/downloads/freeware/cat_s60_3rd/images/games/quake.jpg"/>
          <p:cNvPicPr>
            <a:picLocks noChangeAspect="1" noChangeArrowheads="1"/>
          </p:cNvPicPr>
          <p:nvPr/>
        </p:nvPicPr>
        <p:blipFill>
          <a:blip r:embed="rId3"/>
          <a:srcRect/>
          <a:stretch>
            <a:fillRect/>
          </a:stretch>
        </p:blipFill>
        <p:spPr bwMode="auto">
          <a:xfrm>
            <a:off x="3000364" y="4143380"/>
            <a:ext cx="3045515" cy="2286016"/>
          </a:xfrm>
          <a:prstGeom prst="rect">
            <a:avLst/>
          </a:prstGeom>
          <a:noFill/>
        </p:spPr>
      </p:pic>
      <p:sp>
        <p:nvSpPr>
          <p:cNvPr id="8" name="TextBox 7"/>
          <p:cNvSpPr txBox="1"/>
          <p:nvPr/>
        </p:nvSpPr>
        <p:spPr>
          <a:xfrm>
            <a:off x="3000364" y="783863"/>
            <a:ext cx="2857520" cy="3293209"/>
          </a:xfrm>
          <a:prstGeom prst="rect">
            <a:avLst/>
          </a:prstGeom>
          <a:noFill/>
        </p:spPr>
        <p:txBody>
          <a:bodyPr wrap="square" rtlCol="0">
            <a:spAutoFit/>
          </a:bodyPr>
          <a:lstStyle/>
          <a:p>
            <a:r>
              <a:rPr lang="en-GB" sz="1600" dirty="0" smtClean="0"/>
              <a:t>Monitor – </a:t>
            </a:r>
            <a:r>
              <a:rPr lang="en-GB" sz="1600" dirty="0" err="1" smtClean="0"/>
              <a:t>Vga</a:t>
            </a:r>
            <a:r>
              <a:rPr lang="en-GB" sz="1600" dirty="0" smtClean="0"/>
              <a:t> – 16  bit colours 14” screen</a:t>
            </a:r>
          </a:p>
          <a:p>
            <a:r>
              <a:rPr lang="en-GB" sz="1600" dirty="0" smtClean="0"/>
              <a:t>Graphics Card – None but Open GL or 16mb for optimum effects. </a:t>
            </a:r>
          </a:p>
          <a:p>
            <a:r>
              <a:rPr lang="en-GB" sz="1600" dirty="0" smtClean="0"/>
              <a:t>Processor – Pentium 1</a:t>
            </a:r>
          </a:p>
          <a:p>
            <a:r>
              <a:rPr lang="en-GB" sz="1600" dirty="0" smtClean="0"/>
              <a:t>Memory – 8mb , minimum, 64mb optimal</a:t>
            </a:r>
          </a:p>
          <a:p>
            <a:r>
              <a:rPr lang="en-GB" sz="1600" dirty="0" smtClean="0"/>
              <a:t>Sound – None or 16mb optimal.</a:t>
            </a:r>
          </a:p>
          <a:p>
            <a:r>
              <a:rPr lang="en-GB" sz="1600" dirty="0" smtClean="0"/>
              <a:t>Controller – Keyboard, mouse or </a:t>
            </a:r>
            <a:r>
              <a:rPr lang="en-GB" sz="1600" dirty="0" err="1" smtClean="0"/>
              <a:t>joypad</a:t>
            </a:r>
            <a:r>
              <a:rPr lang="en-GB" sz="1600" dirty="0" smtClean="0"/>
              <a:t> controlled.</a:t>
            </a:r>
            <a:endParaRPr lang="en-GB" sz="1600" dirty="0"/>
          </a:p>
        </p:txBody>
      </p:sp>
      <p:pic>
        <p:nvPicPr>
          <p:cNvPr id="2054" name="Picture 6" descr="http://techstuph.com/wp-content/uploads/2008/10/cod5_001.jpg"/>
          <p:cNvPicPr>
            <a:picLocks noChangeAspect="1" noChangeArrowheads="1"/>
          </p:cNvPicPr>
          <p:nvPr/>
        </p:nvPicPr>
        <p:blipFill>
          <a:blip r:embed="rId4"/>
          <a:srcRect/>
          <a:stretch>
            <a:fillRect/>
          </a:stretch>
        </p:blipFill>
        <p:spPr bwMode="auto">
          <a:xfrm>
            <a:off x="5857884" y="851532"/>
            <a:ext cx="3000396" cy="1857388"/>
          </a:xfrm>
          <a:prstGeom prst="rect">
            <a:avLst/>
          </a:prstGeom>
          <a:noFill/>
        </p:spPr>
      </p:pic>
      <p:sp>
        <p:nvSpPr>
          <p:cNvPr id="10" name="TextBox 9"/>
          <p:cNvSpPr txBox="1"/>
          <p:nvPr/>
        </p:nvSpPr>
        <p:spPr>
          <a:xfrm>
            <a:off x="6143636" y="2913906"/>
            <a:ext cx="2786082" cy="3539430"/>
          </a:xfrm>
          <a:prstGeom prst="rect">
            <a:avLst/>
          </a:prstGeom>
          <a:noFill/>
        </p:spPr>
        <p:txBody>
          <a:bodyPr wrap="square" rtlCol="0">
            <a:spAutoFit/>
          </a:bodyPr>
          <a:lstStyle/>
          <a:p>
            <a:r>
              <a:rPr lang="en-GB" sz="1600" dirty="0" smtClean="0"/>
              <a:t>Monitor – </a:t>
            </a:r>
            <a:r>
              <a:rPr lang="en-GB" sz="1600" dirty="0" err="1" smtClean="0"/>
              <a:t>Vga</a:t>
            </a:r>
            <a:r>
              <a:rPr lang="en-GB" sz="1600" dirty="0" smtClean="0"/>
              <a:t> – 16  bit colours 14” screen</a:t>
            </a:r>
          </a:p>
          <a:p>
            <a:r>
              <a:rPr lang="en-GB" sz="1600" dirty="0" smtClean="0"/>
              <a:t>Graphics Card – </a:t>
            </a:r>
          </a:p>
          <a:p>
            <a:r>
              <a:rPr lang="en-GB" sz="1600" b="1" dirty="0" smtClean="0"/>
              <a:t>Processor</a:t>
            </a:r>
            <a:r>
              <a:rPr lang="en-GB" sz="1600" dirty="0" smtClean="0"/>
              <a:t>: AMD 64 3200+/Intel Pentium 4 3.0GHz or better </a:t>
            </a:r>
          </a:p>
          <a:p>
            <a:r>
              <a:rPr lang="en-GB" sz="1600" b="1" dirty="0" smtClean="0"/>
              <a:t>Memory</a:t>
            </a:r>
            <a:r>
              <a:rPr lang="en-GB" sz="1600" dirty="0" smtClean="0"/>
              <a:t>: 8 GB free hard-drive space, 512MB RAM (XP)/1GB RAM (Vista) </a:t>
            </a:r>
          </a:p>
          <a:p>
            <a:r>
              <a:rPr lang="en-GB" sz="1600" b="1" dirty="0" smtClean="0"/>
              <a:t>Graphics</a:t>
            </a:r>
            <a:r>
              <a:rPr lang="en-GB" sz="1600" dirty="0" smtClean="0"/>
              <a:t>: </a:t>
            </a:r>
            <a:r>
              <a:rPr lang="en-GB" sz="1600" dirty="0" err="1" smtClean="0"/>
              <a:t>Shader</a:t>
            </a:r>
            <a:r>
              <a:rPr lang="en-GB" sz="1600" dirty="0" smtClean="0"/>
              <a:t> 3.0 or better, 256MB </a:t>
            </a:r>
            <a:r>
              <a:rPr lang="en-GB" sz="1600" dirty="0" err="1" smtClean="0"/>
              <a:t>Nvidia</a:t>
            </a:r>
            <a:r>
              <a:rPr lang="en-GB" sz="1600" dirty="0" smtClean="0"/>
              <a:t> </a:t>
            </a:r>
            <a:r>
              <a:rPr lang="en-GB" sz="1600" dirty="0" err="1" smtClean="0"/>
              <a:t>GeForce</a:t>
            </a:r>
            <a:r>
              <a:rPr lang="en-GB" sz="1600" dirty="0" smtClean="0"/>
              <a:t> 6600GT/ATI Radeon 1600XT or better</a:t>
            </a:r>
          </a:p>
          <a:p>
            <a:r>
              <a:rPr lang="en-GB" sz="1600" dirty="0" smtClean="0"/>
              <a:t>Monitor – 17” minimum</a:t>
            </a:r>
            <a:endParaRPr lang="en-GB" sz="1600" dirty="0"/>
          </a:p>
        </p:txBody>
      </p:sp>
      <p:sp>
        <p:nvSpPr>
          <p:cNvPr id="9" name="Title 2"/>
          <p:cNvSpPr>
            <a:spLocks noGrp="1"/>
          </p:cNvSpPr>
          <p:nvPr>
            <p:ph type="title"/>
          </p:nvPr>
        </p:nvSpPr>
        <p:spPr>
          <a:xfrm>
            <a:off x="230832" y="116632"/>
            <a:ext cx="8733656" cy="648072"/>
          </a:xfrm>
        </p:spPr>
        <p:txBody>
          <a:bodyPr>
            <a:noAutofit/>
          </a:bodyPr>
          <a:lstStyle/>
          <a:p>
            <a:r>
              <a:rPr lang="en-GB" sz="2200" dirty="0" smtClean="0"/>
              <a:t>P2.7 </a:t>
            </a:r>
            <a:r>
              <a:rPr lang="en-GB" sz="2200" dirty="0"/>
              <a:t>– Hardware technologies for game platforms - </a:t>
            </a:r>
            <a:r>
              <a:rPr lang="en-GB" sz="2200" dirty="0" smtClean="0"/>
              <a:t>Display</a:t>
            </a:r>
            <a:endParaRPr lang="en-GB" sz="2200" dirty="0"/>
          </a:p>
        </p:txBody>
      </p:sp>
    </p:spTree>
    <p:extLst>
      <p:ext uri="{BB962C8B-B14F-4D97-AF65-F5344CB8AC3E}">
        <p14:creationId xmlns:p14="http://schemas.microsoft.com/office/powerpoint/2010/main" val="2632244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764704"/>
            <a:ext cx="8712968" cy="5616624"/>
          </a:xfrm>
        </p:spPr>
        <p:txBody>
          <a:bodyPr>
            <a:noAutofit/>
          </a:bodyPr>
          <a:lstStyle/>
          <a:p>
            <a:r>
              <a:rPr lang="en-GB" sz="1600" dirty="0" smtClean="0"/>
              <a:t>PC Monitors started off as 2 colour, green and not green, 1-bit colour. Then came CGA in 1980, 2-bit colour, four colours and with it the first colour game that could take advantage of this amazing technology, </a:t>
            </a:r>
            <a:r>
              <a:rPr lang="en-GB" sz="1600" b="1" dirty="0" err="1" smtClean="0"/>
              <a:t>Zork</a:t>
            </a:r>
            <a:r>
              <a:rPr lang="en-GB" sz="1600" dirty="0" smtClean="0"/>
              <a:t>. In 1984 came the first VGA monitors, sixteen colours, 4-bit, and with it the first versions of </a:t>
            </a:r>
            <a:r>
              <a:rPr lang="en-GB" sz="1600" b="1" dirty="0" err="1" smtClean="0"/>
              <a:t>Wolfenstein</a:t>
            </a:r>
            <a:r>
              <a:rPr lang="en-GB" sz="1600" dirty="0" smtClean="0"/>
              <a:t>. VGA moved up to 8-bit and with a graphics card, finally to 16 bit, 16.7 million colours. </a:t>
            </a:r>
            <a:endParaRPr lang="en-GB" sz="1600" dirty="0"/>
          </a:p>
          <a:p>
            <a:r>
              <a:rPr lang="en-GB" sz="1600" dirty="0" smtClean="0"/>
              <a:t>Consoles however had the benefit of using the television as the display screen. The technology was always there to the point that arcade machines were simply a </a:t>
            </a:r>
            <a:r>
              <a:rPr lang="en-GB" sz="1600" dirty="0" err="1" smtClean="0"/>
              <a:t>Jamma</a:t>
            </a:r>
            <a:r>
              <a:rPr lang="en-GB" sz="1600" dirty="0" smtClean="0"/>
              <a:t> board connected to a televisions screen in a box. The resolution was the same, only the quality of output differed.</a:t>
            </a:r>
          </a:p>
          <a:p>
            <a:r>
              <a:rPr lang="en-GB" sz="1600" dirty="0" smtClean="0"/>
              <a:t>Then life adapted, UHF signal output became SCART, then HDMI, resolution deepened, Televisions went to 1080p and will go higher. Games took advantage because they could. As PC’s struggle to keep up with 1900dpi output and £250 graphic cards, consoles push it through the connector to a SMART television happy to accept 1080dpi.</a:t>
            </a:r>
          </a:p>
          <a:p>
            <a:r>
              <a:rPr lang="en-GB" sz="1600" dirty="0" smtClean="0"/>
              <a:t>Handhelds on the other hand had a slower progression, bit depth is only a recent thing, the PS Vita has the same resolution as a SNES, an iPhone has the same resolution as a Gameboy Colour. Small screen technology has not changed that much, it just feels like it did.</a:t>
            </a:r>
          </a:p>
          <a:p>
            <a:pPr marL="109728" indent="0">
              <a:buNone/>
            </a:pPr>
            <a:r>
              <a:rPr lang="en-GB" sz="1600" b="1" dirty="0" smtClean="0"/>
              <a:t>P2.7 </a:t>
            </a:r>
            <a:r>
              <a:rPr lang="en-GB" sz="1600" b="1" dirty="0"/>
              <a:t>– Task </a:t>
            </a:r>
            <a:r>
              <a:rPr lang="en-GB" sz="1600" b="1" dirty="0" smtClean="0"/>
              <a:t>7 </a:t>
            </a:r>
            <a:r>
              <a:rPr lang="en-GB" sz="1600" b="1" dirty="0"/>
              <a:t>– </a:t>
            </a:r>
            <a:r>
              <a:rPr lang="en-GB" sz="1600" dirty="0"/>
              <a:t>Using appropriate terminology and examples, describe hardware technologies for game platforms in terms of </a:t>
            </a:r>
            <a:r>
              <a:rPr lang="en-GB" sz="1600" b="1" dirty="0" smtClean="0"/>
              <a:t>Visual Display</a:t>
            </a:r>
            <a:r>
              <a:rPr lang="en-GB" sz="1600" dirty="0" smtClean="0"/>
              <a:t> </a:t>
            </a:r>
            <a:r>
              <a:rPr lang="en-GB" sz="1600" b="1" dirty="0"/>
              <a:t>needs</a:t>
            </a:r>
            <a:r>
              <a:rPr lang="en-GB" sz="1600" dirty="0"/>
              <a:t> in terms of history, purpose and benefits to gaming.</a:t>
            </a:r>
            <a:endParaRPr lang="en-GB" sz="1600" dirty="0">
              <a:solidFill>
                <a:schemeClr val="dk1"/>
              </a:solidFill>
              <a:latin typeface="Arial" pitchFamily="34" charset="0"/>
              <a:cs typeface="Arial" pitchFamily="34" charset="0"/>
            </a:endParaRPr>
          </a:p>
          <a:p>
            <a:endParaRPr lang="en-GB" sz="1600" dirty="0"/>
          </a:p>
        </p:txBody>
      </p:sp>
      <p:sp>
        <p:nvSpPr>
          <p:cNvPr id="6" name="Title 2"/>
          <p:cNvSpPr txBox="1">
            <a:spLocks/>
          </p:cNvSpPr>
          <p:nvPr/>
        </p:nvSpPr>
        <p:spPr>
          <a:xfrm>
            <a:off x="230832" y="116632"/>
            <a:ext cx="8733656" cy="648072"/>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200" dirty="0" smtClean="0"/>
              <a:t>P2.7 – Hardware technologies for game platforms - Display</a:t>
            </a:r>
            <a:endParaRPr lang="en-GB" sz="2200" dirty="0"/>
          </a:p>
        </p:txBody>
      </p:sp>
    </p:spTree>
    <p:extLst>
      <p:ext uri="{BB962C8B-B14F-4D97-AF65-F5344CB8AC3E}">
        <p14:creationId xmlns:p14="http://schemas.microsoft.com/office/powerpoint/2010/main" val="7041271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544616"/>
          </a:xfrm>
        </p:spPr>
        <p:txBody>
          <a:bodyPr>
            <a:noAutofit/>
          </a:bodyPr>
          <a:lstStyle/>
          <a:p>
            <a:pPr marL="269875" indent="-255588"/>
            <a:r>
              <a:rPr lang="en-GB" sz="1600" dirty="0" smtClean="0"/>
              <a:t>First there was the </a:t>
            </a:r>
            <a:r>
              <a:rPr lang="en-GB" sz="1600" b="1" dirty="0" smtClean="0"/>
              <a:t>paddle</a:t>
            </a:r>
            <a:r>
              <a:rPr lang="en-GB" sz="1600" dirty="0" smtClean="0"/>
              <a:t>, it could go in two directions, up and down. Pong, space invaders, all the classics from childhood used them. They were the last thing you thought about and the first thing you held.</a:t>
            </a:r>
          </a:p>
          <a:p>
            <a:pPr marL="269875" indent="-255588"/>
            <a:r>
              <a:rPr lang="en-GB" sz="1600" dirty="0" smtClean="0"/>
              <a:t>Then came the wheel, driving games where you literally moved the car with a </a:t>
            </a:r>
            <a:r>
              <a:rPr lang="en-GB" sz="1600" b="1" dirty="0" smtClean="0"/>
              <a:t>wheel</a:t>
            </a:r>
            <a:r>
              <a:rPr lang="en-GB" sz="1600" dirty="0" smtClean="0"/>
              <a:t>, left, right and if you survived, left again. They got more sensitive, Sega Rally for instance felt like real driving but still the car moved left then right.</a:t>
            </a:r>
          </a:p>
          <a:p>
            <a:pPr marL="269875" indent="-255588"/>
            <a:r>
              <a:rPr lang="en-GB" sz="1600" dirty="0" smtClean="0"/>
              <a:t>Then the </a:t>
            </a:r>
            <a:r>
              <a:rPr lang="en-GB" sz="1600" b="1" dirty="0" smtClean="0"/>
              <a:t>Joystick</a:t>
            </a:r>
            <a:r>
              <a:rPr lang="en-GB" sz="1600" dirty="0" smtClean="0"/>
              <a:t>, suddenly there were four directions and the world became perspective. To this day the technology has not changed, it just got more buttons. A generation wanted VR, human Interaction, physical controls, one console after another with the keyboard and buttons there still in the background.</a:t>
            </a:r>
          </a:p>
          <a:p>
            <a:pPr marL="269875" indent="-255588"/>
            <a:r>
              <a:rPr lang="en-GB" sz="1600" dirty="0" smtClean="0"/>
              <a:t>Then came </a:t>
            </a:r>
            <a:r>
              <a:rPr lang="en-GB" sz="1600" b="1" dirty="0" smtClean="0"/>
              <a:t>Kinect</a:t>
            </a:r>
            <a:r>
              <a:rPr lang="en-GB" sz="1600" dirty="0" smtClean="0"/>
              <a:t>, sort of, a novel idea that is still trying to catch on. We now have 3D movement, gestures, multiple sensors. Soon we will have </a:t>
            </a:r>
            <a:r>
              <a:rPr lang="en-GB" sz="1600" dirty="0" err="1" smtClean="0"/>
              <a:t>Occulus</a:t>
            </a:r>
            <a:r>
              <a:rPr lang="en-GB" sz="1600" dirty="0" smtClean="0"/>
              <a:t> Rift and the world of VR will once again loom.</a:t>
            </a:r>
          </a:p>
          <a:p>
            <a:pPr marL="269875" indent="-255588"/>
            <a:r>
              <a:rPr lang="en-GB" sz="1600" b="1" dirty="0" smtClean="0"/>
              <a:t>Voice interaction </a:t>
            </a:r>
            <a:r>
              <a:rPr lang="en-GB" sz="1600" dirty="0" smtClean="0"/>
              <a:t>is all that is left to master, Kinect can hear but cannot understand, Siri can understand but not comprehend, Google Glasses can comprehend but not see. At the end of the day the gaming generation will adapt to new technologies in the hope that it benefits play. </a:t>
            </a:r>
          </a:p>
          <a:p>
            <a:pPr marL="14287" indent="0">
              <a:buNone/>
            </a:pPr>
            <a:r>
              <a:rPr lang="en-GB" sz="1600" b="1" dirty="0" smtClean="0"/>
              <a:t>P2.8 </a:t>
            </a:r>
            <a:r>
              <a:rPr lang="en-GB" sz="1600" b="1" dirty="0"/>
              <a:t>– Task </a:t>
            </a:r>
            <a:r>
              <a:rPr lang="en-GB" sz="1600" b="1" dirty="0" smtClean="0"/>
              <a:t>8 </a:t>
            </a:r>
            <a:r>
              <a:rPr lang="en-GB" sz="1600" b="1" dirty="0"/>
              <a:t>– </a:t>
            </a:r>
            <a:r>
              <a:rPr lang="en-GB" sz="1600" dirty="0"/>
              <a:t>Using appropriate terminology and examples, describe hardware technologies for game platforms in terms of </a:t>
            </a:r>
            <a:r>
              <a:rPr lang="en-GB" sz="1600" b="1" dirty="0" smtClean="0"/>
              <a:t>Controller and Input</a:t>
            </a:r>
            <a:r>
              <a:rPr lang="en-GB" sz="1600" dirty="0" smtClean="0"/>
              <a:t> </a:t>
            </a:r>
            <a:r>
              <a:rPr lang="en-GB" sz="1600" b="1" dirty="0"/>
              <a:t>needs</a:t>
            </a:r>
            <a:r>
              <a:rPr lang="en-GB" sz="1600" dirty="0"/>
              <a:t> in terms of history, purpose and benefits to gaming.</a:t>
            </a:r>
            <a:endParaRPr lang="en-GB" sz="1600" dirty="0">
              <a:solidFill>
                <a:schemeClr val="dk1"/>
              </a:solidFill>
              <a:latin typeface="Arial" pitchFamily="34" charset="0"/>
              <a:cs typeface="Arial" pitchFamily="34" charset="0"/>
            </a:endParaRPr>
          </a:p>
          <a:p>
            <a:pPr marL="269875" indent="-255588"/>
            <a:endParaRPr lang="en-GB" sz="1600" dirty="0" smtClean="0"/>
          </a:p>
        </p:txBody>
      </p:sp>
      <p:sp>
        <p:nvSpPr>
          <p:cNvPr id="17" name="Title 2"/>
          <p:cNvSpPr>
            <a:spLocks noGrp="1"/>
          </p:cNvSpPr>
          <p:nvPr>
            <p:ph type="title"/>
          </p:nvPr>
        </p:nvSpPr>
        <p:spPr>
          <a:xfrm>
            <a:off x="230832" y="116632"/>
            <a:ext cx="8733656" cy="648072"/>
          </a:xfrm>
        </p:spPr>
        <p:txBody>
          <a:bodyPr>
            <a:noAutofit/>
          </a:bodyPr>
          <a:lstStyle/>
          <a:p>
            <a:r>
              <a:rPr lang="en-GB" sz="2100" dirty="0" smtClean="0"/>
              <a:t>P2.8 </a:t>
            </a:r>
            <a:r>
              <a:rPr lang="en-GB" sz="2100" dirty="0"/>
              <a:t>– Hardware technologies for game platforms - </a:t>
            </a:r>
            <a:r>
              <a:rPr lang="en-GB" sz="2100" dirty="0" smtClean="0"/>
              <a:t>Controllers</a:t>
            </a:r>
            <a:endParaRPr lang="en-GB" sz="2100" dirty="0"/>
          </a:p>
        </p:txBody>
      </p:sp>
    </p:spTree>
    <p:extLst>
      <p:ext uri="{BB962C8B-B14F-4D97-AF65-F5344CB8AC3E}">
        <p14:creationId xmlns:p14="http://schemas.microsoft.com/office/powerpoint/2010/main" val="29397697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712968" cy="5616624"/>
          </a:xfrm>
        </p:spPr>
        <p:txBody>
          <a:bodyPr>
            <a:noAutofit/>
          </a:bodyPr>
          <a:lstStyle/>
          <a:p>
            <a:pPr marL="255588" indent="-255588"/>
            <a:r>
              <a:rPr lang="en-GB" sz="1700" b="1" dirty="0" smtClean="0"/>
              <a:t>Mobile</a:t>
            </a:r>
            <a:r>
              <a:rPr lang="en-GB" sz="1700" dirty="0" smtClean="0"/>
              <a:t> game play is not a new thing but the push towards Phones as a game playing device has been consistent since screens first went to colour. Snake was popular but since then the generation of game players uses Smartphones as a substitute. Now every gaming household has some device that is portable, PSP, DS, iPad etc.</a:t>
            </a:r>
          </a:p>
          <a:p>
            <a:pPr marL="255588" indent="-255588"/>
            <a:r>
              <a:rPr lang="en-GB" sz="1700" dirty="0" smtClean="0"/>
              <a:t>They are small, they have a limited battery life, they have less capacity of gaming, they have less memory, screen size, sound capability, they have everything going wrong for them but we love them. What they have is an addictive quality, gaming on the move. Games for them know thins so the games are aimed at the short term memory audience, the short attention span.</a:t>
            </a:r>
          </a:p>
          <a:p>
            <a:pPr marL="255588" indent="-255588"/>
            <a:r>
              <a:rPr lang="en-GB" sz="1700" dirty="0" smtClean="0"/>
              <a:t>Candy Crush, flappy Birds, Temple Run, short term games, into the game within seconds, take on from where you left off, little capacity for memory or past achievements and no memory to go back to where you came from and see the devastation. And the USP is their cost, small games and a small cost. </a:t>
            </a:r>
          </a:p>
          <a:p>
            <a:pPr marL="255588" indent="-255588"/>
            <a:r>
              <a:rPr lang="en-GB" sz="1700" dirty="0" smtClean="0"/>
              <a:t>Along with the wide range of Apps, all these devices have a capacity to outgrow, another day another App, a new game, a new craze, the old one as forgotten as easily as the current one.</a:t>
            </a:r>
          </a:p>
          <a:p>
            <a:pPr marL="0" indent="0">
              <a:buNone/>
            </a:pPr>
            <a:r>
              <a:rPr lang="en-GB" sz="1700" b="1" dirty="0" smtClean="0"/>
              <a:t>P2.9 </a:t>
            </a:r>
            <a:r>
              <a:rPr lang="en-GB" sz="1700" b="1" dirty="0"/>
              <a:t>– Task </a:t>
            </a:r>
            <a:r>
              <a:rPr lang="en-GB" sz="1700" b="1" dirty="0" smtClean="0"/>
              <a:t>9 </a:t>
            </a:r>
            <a:r>
              <a:rPr lang="en-GB" sz="1700" b="1" dirty="0"/>
              <a:t>– </a:t>
            </a:r>
            <a:r>
              <a:rPr lang="en-GB" sz="1700" dirty="0"/>
              <a:t>Using appropriate terminology and examples, describe hardware technologies for game platforms in terms of </a:t>
            </a:r>
            <a:r>
              <a:rPr lang="en-GB" sz="1700" b="1" dirty="0" smtClean="0"/>
              <a:t>Mobiles Devices</a:t>
            </a:r>
            <a:r>
              <a:rPr lang="en-GB" sz="1700" dirty="0" smtClean="0"/>
              <a:t> </a:t>
            </a:r>
            <a:r>
              <a:rPr lang="en-GB" sz="1700" dirty="0"/>
              <a:t>in terms of history, purpose and benefits to gaming.</a:t>
            </a:r>
            <a:endParaRPr lang="en-GB" sz="1700" dirty="0">
              <a:solidFill>
                <a:schemeClr val="dk1"/>
              </a:solidFill>
              <a:latin typeface="Arial" pitchFamily="34" charset="0"/>
              <a:cs typeface="Arial" pitchFamily="34" charset="0"/>
            </a:endParaRPr>
          </a:p>
          <a:p>
            <a:pPr marL="255588" indent="-255588"/>
            <a:endParaRPr lang="en-GB" sz="1700" dirty="0"/>
          </a:p>
        </p:txBody>
      </p:sp>
      <p:sp>
        <p:nvSpPr>
          <p:cNvPr id="17" name="Title 2"/>
          <p:cNvSpPr>
            <a:spLocks noGrp="1"/>
          </p:cNvSpPr>
          <p:nvPr>
            <p:ph type="title"/>
          </p:nvPr>
        </p:nvSpPr>
        <p:spPr>
          <a:xfrm>
            <a:off x="230832" y="116632"/>
            <a:ext cx="8733656" cy="648072"/>
          </a:xfrm>
        </p:spPr>
        <p:txBody>
          <a:bodyPr>
            <a:noAutofit/>
          </a:bodyPr>
          <a:lstStyle/>
          <a:p>
            <a:r>
              <a:rPr lang="en-GB" sz="2100" dirty="0" smtClean="0"/>
              <a:t>P2.9 </a:t>
            </a:r>
            <a:r>
              <a:rPr lang="en-GB" sz="2100" dirty="0"/>
              <a:t>– Hardware technologies for game platforms - </a:t>
            </a:r>
            <a:r>
              <a:rPr lang="en-GB" sz="2100" dirty="0" smtClean="0"/>
              <a:t>Mobiles</a:t>
            </a:r>
            <a:endParaRPr lang="en-GB" sz="2100" dirty="0"/>
          </a:p>
        </p:txBody>
      </p:sp>
    </p:spTree>
    <p:extLst>
      <p:ext uri="{BB962C8B-B14F-4D97-AF65-F5344CB8AC3E}">
        <p14:creationId xmlns:p14="http://schemas.microsoft.com/office/powerpoint/2010/main" val="16075704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544616"/>
          </a:xfrm>
        </p:spPr>
        <p:txBody>
          <a:bodyPr>
            <a:noAutofit/>
          </a:bodyPr>
          <a:lstStyle/>
          <a:p>
            <a:r>
              <a:rPr lang="en-GB" sz="1800" dirty="0" smtClean="0"/>
              <a:t>Back in the days gaming was </a:t>
            </a:r>
            <a:r>
              <a:rPr lang="en-GB" sz="1800" b="1" dirty="0" smtClean="0"/>
              <a:t>stand alone</a:t>
            </a:r>
            <a:r>
              <a:rPr lang="en-GB" sz="1800" dirty="0" smtClean="0"/>
              <a:t>. You could have 4 players, each player a corner of the screen. Goldeneye, Mario Kart. Today games are still stand alone but that is no longer why we buy them. We play COD until it is done, 6 hours or so, and then we go online and spend weeks or months at it. We play </a:t>
            </a:r>
            <a:r>
              <a:rPr lang="en-GB" sz="1800" dirty="0" err="1" smtClean="0"/>
              <a:t>Skyrim</a:t>
            </a:r>
            <a:r>
              <a:rPr lang="en-GB" sz="1800" dirty="0" smtClean="0"/>
              <a:t> all the way through and then go online and get more.  The solitary play and nature of games has always been there. Two player games have been around since Pong, 4 player games came in later with Sega Rally in the arcades and 4 way splitters on the SNES.</a:t>
            </a:r>
          </a:p>
          <a:p>
            <a:r>
              <a:rPr lang="en-GB" sz="1800" dirty="0" smtClean="0"/>
              <a:t>There is nothing like a game of FIFA with friends, </a:t>
            </a:r>
            <a:r>
              <a:rPr lang="en-GB" sz="1800" b="1" dirty="0" smtClean="0"/>
              <a:t>controller ports </a:t>
            </a:r>
            <a:r>
              <a:rPr lang="en-GB" sz="1800" dirty="0" smtClean="0"/>
              <a:t>have allowed more players, the Sega Saturn was the first console to take this as a standard followed by PS2 and Dreamcast. Now a games machine without multiplayer is unheard of. The ports and connections changed with each generation until USB became the standard but the 4 way option makes gaming a group thing.</a:t>
            </a:r>
          </a:p>
          <a:p>
            <a:r>
              <a:rPr lang="en-GB" sz="1800" dirty="0" smtClean="0"/>
              <a:t>Even on handhelds it became accepted on the Gameboy Advance that two players connected with a wire was better than one and games companies took advantage. The player became an AI on the other screen, more processing power to the  CPU, less storage and thinking in terms of movements.</a:t>
            </a:r>
            <a:endParaRPr lang="en-GB" sz="1800" dirty="0"/>
          </a:p>
        </p:txBody>
      </p:sp>
      <p:sp>
        <p:nvSpPr>
          <p:cNvPr id="17" name="Title 2"/>
          <p:cNvSpPr>
            <a:spLocks noGrp="1"/>
          </p:cNvSpPr>
          <p:nvPr>
            <p:ph type="title"/>
          </p:nvPr>
        </p:nvSpPr>
        <p:spPr>
          <a:xfrm>
            <a:off x="230832" y="116632"/>
            <a:ext cx="8733656" cy="648072"/>
          </a:xfrm>
        </p:spPr>
        <p:txBody>
          <a:bodyPr>
            <a:noAutofit/>
          </a:bodyPr>
          <a:lstStyle/>
          <a:p>
            <a:r>
              <a:rPr lang="en-GB" sz="2100" dirty="0" smtClean="0"/>
              <a:t>P2.10 </a:t>
            </a:r>
            <a:r>
              <a:rPr lang="en-GB" sz="2100" dirty="0"/>
              <a:t>– Hardware technologies for game platforms - </a:t>
            </a:r>
            <a:r>
              <a:rPr lang="en-GB" sz="2100" dirty="0" smtClean="0"/>
              <a:t>Connectivity</a:t>
            </a:r>
            <a:endParaRPr lang="en-GB" sz="2100" dirty="0"/>
          </a:p>
        </p:txBody>
      </p:sp>
    </p:spTree>
    <p:extLst>
      <p:ext uri="{BB962C8B-B14F-4D97-AF65-F5344CB8AC3E}">
        <p14:creationId xmlns:p14="http://schemas.microsoft.com/office/powerpoint/2010/main" val="3252735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523327100"/>
              </p:ext>
            </p:extLst>
          </p:nvPr>
        </p:nvGraphicFramePr>
        <p:xfrm>
          <a:off x="250825" y="908720"/>
          <a:ext cx="8713663" cy="5614859"/>
        </p:xfrm>
        <a:graphic>
          <a:graphicData uri="http://schemas.openxmlformats.org/drawingml/2006/table">
            <a:tbl>
              <a:tblPr firstRow="1" bandRow="1">
                <a:tableStyleId>{5C22544A-7EE6-4342-B048-85BDC9FD1C3A}</a:tableStyleId>
              </a:tblPr>
              <a:tblGrid>
                <a:gridCol w="360730"/>
                <a:gridCol w="1656189"/>
                <a:gridCol w="432048"/>
                <a:gridCol w="2016224"/>
                <a:gridCol w="2016224"/>
                <a:gridCol w="2232248"/>
              </a:tblGrid>
              <a:tr h="1061281">
                <a:tc gridSpan="2">
                  <a:txBody>
                    <a:bodyPr/>
                    <a:lstStyle/>
                    <a:p>
                      <a:r>
                        <a:rPr kumimoji="0" lang="en-GB" sz="1300" u="none" strike="noStrike" kern="1200" baseline="0" dirty="0" smtClean="0"/>
                        <a:t>Learning Outcome (LO) </a:t>
                      </a:r>
                    </a:p>
                    <a:p>
                      <a:r>
                        <a:rPr kumimoji="0" lang="en-GB" sz="1300" u="none" strike="noStrike" kern="1200" baseline="0" dirty="0" smtClean="0"/>
                        <a:t>The learner will:</a:t>
                      </a:r>
                      <a:endParaRPr kumimoji="0" lang="en-GB" sz="1300" b="0" i="0" u="none" strike="noStrike" kern="1200" baseline="0" dirty="0" smtClean="0">
                        <a:solidFill>
                          <a:schemeClr val="lt1"/>
                        </a:solidFill>
                        <a:latin typeface="Arial" pitchFamily="34" charset="0"/>
                        <a:ea typeface="+mn-ea"/>
                        <a:cs typeface="Arial" pitchFamily="34" charset="0"/>
                      </a:endParaRPr>
                    </a:p>
                  </a:txBody>
                  <a:tcPr/>
                </a:tc>
                <a:tc hMerge="1">
                  <a:txBody>
                    <a:bodyPr/>
                    <a:lstStyle/>
                    <a:p>
                      <a:endParaRPr lang="en-GB"/>
                    </a:p>
                  </a:txBody>
                  <a:tcPr/>
                </a:tc>
                <a:tc gridSpan="2">
                  <a:txBody>
                    <a:bodyPr/>
                    <a:lstStyle/>
                    <a:p>
                      <a:r>
                        <a:rPr kumimoji="0" lang="en-GB" sz="1300" u="none" strike="noStrike" kern="1200" baseline="0" dirty="0" smtClean="0"/>
                        <a:t>Pass </a:t>
                      </a:r>
                    </a:p>
                    <a:p>
                      <a:r>
                        <a:rPr kumimoji="0" lang="en-GB" sz="1300" u="none" strike="noStrike" kern="1200" baseline="0" dirty="0" smtClean="0"/>
                        <a:t>The assessment criteria are the pass requirements for this unit. </a:t>
                      </a:r>
                    </a:p>
                    <a:p>
                      <a:r>
                        <a:rPr kumimoji="0" lang="en-GB" sz="1300" u="none" strike="noStrike" kern="1200" baseline="0" dirty="0" smtClean="0"/>
                        <a:t>The learner can: </a:t>
                      </a:r>
                      <a:endParaRPr kumimoji="0" lang="en-GB" sz="1300" b="0" i="0" u="none" strike="noStrike" kern="1200" baseline="0" dirty="0" smtClean="0">
                        <a:solidFill>
                          <a:schemeClr val="lt1"/>
                        </a:solidFill>
                        <a:latin typeface="Arial" pitchFamily="34" charset="0"/>
                        <a:ea typeface="+mn-ea"/>
                        <a:cs typeface="Arial" pitchFamily="34" charset="0"/>
                      </a:endParaRPr>
                    </a:p>
                  </a:txBody>
                  <a:tcPr/>
                </a:tc>
                <a:tc hMerge="1">
                  <a:txBody>
                    <a:bodyPr/>
                    <a:lstStyle/>
                    <a:p>
                      <a:endParaRPr lang="en-GB"/>
                    </a:p>
                  </a:txBody>
                  <a:tcPr/>
                </a:tc>
                <a:tc>
                  <a:txBody>
                    <a:bodyPr/>
                    <a:lstStyle/>
                    <a:p>
                      <a:r>
                        <a:rPr kumimoji="0" lang="en-GB" sz="1300" u="none" strike="noStrike" kern="1200" baseline="0" dirty="0" smtClean="0"/>
                        <a:t>Merit </a:t>
                      </a:r>
                    </a:p>
                    <a:p>
                      <a:r>
                        <a:rPr kumimoji="0" lang="en-GB" sz="1300" u="none" strike="noStrike" kern="1200" baseline="0" dirty="0" smtClean="0"/>
                        <a:t>For merit the evidence must show that, in addition to the pass criteria, the learner is able to: </a:t>
                      </a:r>
                      <a:endParaRPr kumimoji="0" lang="en-GB" sz="1300" b="0" i="0" u="none" strike="noStrike" kern="1200" baseline="0" dirty="0" smtClean="0">
                        <a:solidFill>
                          <a:schemeClr val="lt1"/>
                        </a:solidFill>
                        <a:latin typeface="Arial" pitchFamily="34" charset="0"/>
                        <a:ea typeface="+mn-ea"/>
                        <a:cs typeface="Arial" pitchFamily="34" charset="0"/>
                      </a:endParaRPr>
                    </a:p>
                  </a:txBody>
                  <a:tcPr/>
                </a:tc>
                <a:tc>
                  <a:txBody>
                    <a:bodyPr/>
                    <a:lstStyle/>
                    <a:p>
                      <a:r>
                        <a:rPr kumimoji="0" lang="en-GB" sz="1300" u="none" strike="noStrike" kern="1200" baseline="0" dirty="0" smtClean="0"/>
                        <a:t>Distinction </a:t>
                      </a:r>
                    </a:p>
                    <a:p>
                      <a:r>
                        <a:rPr kumimoji="0" lang="en-GB" sz="1300" u="none" strike="noStrike" kern="1200" baseline="0" dirty="0" smtClean="0"/>
                        <a:t>For distinction the evidence must show that, in addition to the pass and merit criteria, the learner is able to: </a:t>
                      </a:r>
                      <a:endParaRPr kumimoji="0" lang="en-GB" sz="1300" b="0" i="0" u="none" strike="noStrike" kern="1200" baseline="0" dirty="0" smtClean="0">
                        <a:solidFill>
                          <a:schemeClr val="lt1"/>
                        </a:solidFill>
                        <a:latin typeface="Arial" pitchFamily="34" charset="0"/>
                        <a:ea typeface="+mn-ea"/>
                        <a:cs typeface="Arial" pitchFamily="34" charset="0"/>
                      </a:endParaRPr>
                    </a:p>
                  </a:txBody>
                  <a:tcPr/>
                </a:tc>
              </a:tr>
              <a:tr h="890459">
                <a:tc>
                  <a:txBody>
                    <a:bodyPr/>
                    <a:lstStyle/>
                    <a:p>
                      <a:r>
                        <a:rPr lang="en-GB" sz="1300" dirty="0" smtClean="0"/>
                        <a:t>1</a:t>
                      </a:r>
                      <a:endParaRPr lang="en-GB" sz="1300" dirty="0">
                        <a:latin typeface="Arial" pitchFamily="34" charset="0"/>
                        <a:cs typeface="Arial" pitchFamily="34" charset="0"/>
                      </a:endParaRPr>
                    </a:p>
                  </a:txBody>
                  <a:tcPr/>
                </a:tc>
                <a:tc>
                  <a:txBody>
                    <a:bodyPr/>
                    <a:lstStyle/>
                    <a:p>
                      <a:r>
                        <a:rPr kumimoji="0" lang="en-GB" sz="1300" u="none" strike="noStrike" kern="1200" baseline="0" dirty="0" smtClean="0"/>
                        <a:t>Understand game platform types </a:t>
                      </a:r>
                      <a:endParaRPr kumimoji="0" lang="en-GB" sz="1300" b="0" i="0" u="none" strike="noStrike" kern="1200" baseline="0" dirty="0" smtClean="0">
                        <a:solidFill>
                          <a:schemeClr val="dk1"/>
                        </a:solidFill>
                        <a:latin typeface="Arial" pitchFamily="34" charset="0"/>
                        <a:ea typeface="+mn-ea"/>
                        <a:cs typeface="Arial" pitchFamily="34" charset="0"/>
                      </a:endParaRPr>
                    </a:p>
                  </a:txBody>
                  <a:tcPr/>
                </a:tc>
                <a:tc>
                  <a:txBody>
                    <a:bodyPr/>
                    <a:lstStyle/>
                    <a:p>
                      <a:r>
                        <a:rPr lang="en-GB" sz="1300" dirty="0" smtClean="0"/>
                        <a:t>P1</a:t>
                      </a:r>
                      <a:endParaRPr lang="en-GB" sz="1300" dirty="0">
                        <a:latin typeface="Arial" pitchFamily="34" charset="0"/>
                        <a:cs typeface="Arial" pitchFamily="34" charset="0"/>
                      </a:endParaRPr>
                    </a:p>
                  </a:txBody>
                  <a:tcPr/>
                </a:tc>
                <a:tc>
                  <a:txBody>
                    <a:bodyPr/>
                    <a:lstStyle/>
                    <a:p>
                      <a:r>
                        <a:rPr kumimoji="0" lang="en-GB" sz="1300" u="none" strike="noStrike" kern="1200" baseline="0" dirty="0" smtClean="0"/>
                        <a:t>Describe game platform types with some appropriate use of subject terminology </a:t>
                      </a:r>
                      <a:endParaRPr lang="en-GB" sz="1300" dirty="0">
                        <a:latin typeface="Arial" pitchFamily="34" charset="0"/>
                        <a:cs typeface="Arial" pitchFamily="34" charset="0"/>
                      </a:endParaRPr>
                    </a:p>
                  </a:txBody>
                  <a:tcPr/>
                </a:tc>
                <a:tc>
                  <a:txBody>
                    <a:bodyPr/>
                    <a:lstStyle/>
                    <a:p>
                      <a:r>
                        <a:rPr kumimoji="0" lang="en-GB" sz="1300" u="none" strike="noStrike" kern="1200" baseline="0" dirty="0" smtClean="0"/>
                        <a:t>M1 - Describe how computer games platform types have developed over time </a:t>
                      </a:r>
                      <a:endParaRPr lang="en-GB" sz="1300" dirty="0" smtClean="0">
                        <a:latin typeface="Arial" pitchFamily="34" charset="0"/>
                        <a:cs typeface="Arial" pitchFamily="34" charset="0"/>
                      </a:endParaRPr>
                    </a:p>
                  </a:txBody>
                  <a:tcPr/>
                </a:tc>
                <a:tc>
                  <a:txBody>
                    <a:bodyPr/>
                    <a:lstStyle/>
                    <a:p>
                      <a:r>
                        <a:rPr kumimoji="0" lang="en-GB" sz="1300" u="none" strike="noStrike" kern="1200" baseline="0" dirty="0" smtClean="0"/>
                        <a:t>D1 - Explore potential future gaming platform types </a:t>
                      </a:r>
                      <a:endParaRPr lang="en-GB" sz="1300" dirty="0">
                        <a:latin typeface="Arial" pitchFamily="34" charset="0"/>
                        <a:cs typeface="Arial" pitchFamily="34" charset="0"/>
                      </a:endParaRPr>
                    </a:p>
                  </a:txBody>
                  <a:tcPr/>
                </a:tc>
              </a:tr>
              <a:tr h="1016184">
                <a:tc>
                  <a:txBody>
                    <a:bodyPr/>
                    <a:lstStyle/>
                    <a:p>
                      <a:r>
                        <a:rPr lang="en-GB" sz="1300" dirty="0" smtClean="0"/>
                        <a:t>2</a:t>
                      </a:r>
                      <a:endParaRPr lang="en-GB" sz="1300" dirty="0">
                        <a:latin typeface="Arial" pitchFamily="34" charset="0"/>
                        <a:cs typeface="Arial" pitchFamily="34" charset="0"/>
                      </a:endParaRPr>
                    </a:p>
                  </a:txBody>
                  <a:tcPr>
                    <a:solidFill>
                      <a:srgbClr val="FFC000"/>
                    </a:solidFill>
                  </a:tcPr>
                </a:tc>
                <a:tc>
                  <a:txBody>
                    <a:bodyPr/>
                    <a:lstStyle/>
                    <a:p>
                      <a:r>
                        <a:rPr kumimoji="0" lang="en-GB" sz="1300" u="none" strike="noStrike" kern="1200" baseline="0" dirty="0" smtClean="0"/>
                        <a:t>Understand hardware technologies for game platforms </a:t>
                      </a:r>
                      <a:endParaRPr kumimoji="0" lang="en-GB" sz="1300" b="0" i="0" u="none" strike="noStrike" kern="1200" baseline="0" dirty="0" smtClean="0">
                        <a:solidFill>
                          <a:schemeClr val="dk1"/>
                        </a:solidFill>
                        <a:latin typeface="Arial" pitchFamily="34" charset="0"/>
                        <a:ea typeface="+mn-ea"/>
                        <a:cs typeface="Arial" pitchFamily="34" charset="0"/>
                      </a:endParaRPr>
                    </a:p>
                  </a:txBody>
                  <a:tcPr>
                    <a:solidFill>
                      <a:srgbClr val="FFC000"/>
                    </a:solidFill>
                  </a:tcPr>
                </a:tc>
                <a:tc>
                  <a:txBody>
                    <a:bodyPr/>
                    <a:lstStyle/>
                    <a:p>
                      <a:r>
                        <a:rPr lang="en-GB" sz="1300" dirty="0" smtClean="0"/>
                        <a:t>P2</a:t>
                      </a:r>
                      <a:endParaRPr lang="en-GB" sz="1300" dirty="0">
                        <a:latin typeface="Arial" pitchFamily="34" charset="0"/>
                        <a:cs typeface="Arial" pitchFamily="34" charset="0"/>
                      </a:endParaRPr>
                    </a:p>
                  </a:txBody>
                  <a:tcPr>
                    <a:solidFill>
                      <a:srgbClr val="FFC000"/>
                    </a:solidFill>
                  </a:tcPr>
                </a:tc>
                <a:tc>
                  <a:txBody>
                    <a:bodyPr/>
                    <a:lstStyle/>
                    <a:p>
                      <a:r>
                        <a:rPr kumimoji="0" lang="en-GB" sz="1300" u="none" strike="noStrike" kern="1200" baseline="0" dirty="0" smtClean="0"/>
                        <a:t>Describe hardware technologies for game platforms with some appropriate use of subject terminology </a:t>
                      </a:r>
                      <a:endParaRPr kumimoji="0" lang="en-GB" sz="1300" b="0" i="0" u="none" strike="noStrike" kern="1200" baseline="0" dirty="0" smtClean="0">
                        <a:solidFill>
                          <a:schemeClr val="dk1"/>
                        </a:solidFill>
                        <a:latin typeface="Arial" pitchFamily="34" charset="0"/>
                        <a:ea typeface="+mn-ea"/>
                        <a:cs typeface="Arial" pitchFamily="34" charset="0"/>
                      </a:endParaRPr>
                    </a:p>
                  </a:txBody>
                  <a:tcPr>
                    <a:solidFill>
                      <a:srgbClr val="FFC000"/>
                    </a:solidFill>
                  </a:tcPr>
                </a:tc>
                <a:tc>
                  <a:txBody>
                    <a:bodyPr/>
                    <a:lstStyle/>
                    <a:p>
                      <a:r>
                        <a:rPr kumimoji="0" lang="en-GB" sz="1300" u="none" strike="noStrike" kern="1200" baseline="0" dirty="0" smtClean="0"/>
                        <a:t>M2 - Describe mobile technologies for game platforms </a:t>
                      </a:r>
                      <a:endParaRPr lang="en-GB" sz="1300" dirty="0">
                        <a:latin typeface="Arial" pitchFamily="34" charset="0"/>
                        <a:cs typeface="Arial" pitchFamily="34" charset="0"/>
                      </a:endParaRPr>
                    </a:p>
                  </a:txBody>
                  <a:tcPr>
                    <a:solidFill>
                      <a:srgbClr val="FFC000"/>
                    </a:solidFill>
                  </a:tcPr>
                </a:tc>
                <a:tc>
                  <a:txBody>
                    <a:bodyPr/>
                    <a:lstStyle/>
                    <a:p>
                      <a:r>
                        <a:rPr kumimoji="0" lang="en-GB" sz="1300" u="none" strike="noStrike" kern="1200" baseline="0" dirty="0" smtClean="0"/>
                        <a:t>D2 - Evaluate the suitability of mobile technologies for game play </a:t>
                      </a:r>
                      <a:endParaRPr kumimoji="0" lang="en-GB" sz="1300" b="0" i="0" u="none" strike="noStrike" kern="1200" baseline="0" dirty="0" smtClean="0">
                        <a:solidFill>
                          <a:schemeClr val="dk1"/>
                        </a:solidFill>
                        <a:latin typeface="Arial" pitchFamily="34" charset="0"/>
                        <a:ea typeface="+mn-ea"/>
                        <a:cs typeface="Arial" pitchFamily="34" charset="0"/>
                      </a:endParaRPr>
                    </a:p>
                  </a:txBody>
                  <a:tcPr>
                    <a:solidFill>
                      <a:srgbClr val="FFC000"/>
                    </a:solidFill>
                  </a:tcPr>
                </a:tc>
              </a:tr>
              <a:tr h="630189">
                <a:tc>
                  <a:txBody>
                    <a:bodyPr/>
                    <a:lstStyle/>
                    <a:p>
                      <a:r>
                        <a:rPr lang="en-GB" sz="1300" dirty="0" smtClean="0"/>
                        <a:t>3</a:t>
                      </a:r>
                      <a:endParaRPr lang="en-GB" sz="1300" dirty="0">
                        <a:latin typeface="Arial" pitchFamily="34" charset="0"/>
                        <a:cs typeface="Arial" pitchFamily="34" charset="0"/>
                      </a:endParaRPr>
                    </a:p>
                  </a:txBody>
                  <a:tcPr/>
                </a:tc>
                <a:tc>
                  <a:txBody>
                    <a:bodyPr/>
                    <a:lstStyle/>
                    <a:p>
                      <a:r>
                        <a:rPr kumimoji="0" lang="en-GB" sz="1300" u="none" strike="noStrike" kern="1200" baseline="0" dirty="0" smtClean="0"/>
                        <a:t>Understand software technologies for game platforms </a:t>
                      </a:r>
                      <a:endParaRPr kumimoji="0" lang="en-GB" sz="1300" b="0" i="0" u="none" strike="noStrike" kern="1200" baseline="0" dirty="0" smtClean="0">
                        <a:solidFill>
                          <a:schemeClr val="dk1"/>
                        </a:solidFill>
                        <a:latin typeface="Arial" pitchFamily="34" charset="0"/>
                        <a:ea typeface="+mn-ea"/>
                        <a:cs typeface="Arial" pitchFamily="34" charset="0"/>
                      </a:endParaRPr>
                    </a:p>
                  </a:txBody>
                  <a:tcPr/>
                </a:tc>
                <a:tc>
                  <a:txBody>
                    <a:bodyPr/>
                    <a:lstStyle/>
                    <a:p>
                      <a:r>
                        <a:rPr lang="en-GB" sz="1300" dirty="0" smtClean="0"/>
                        <a:t>P3</a:t>
                      </a:r>
                      <a:endParaRPr lang="en-GB" sz="1300" dirty="0">
                        <a:latin typeface="Arial" pitchFamily="34" charset="0"/>
                        <a:cs typeface="Arial" pitchFamily="34" charset="0"/>
                      </a:endParaRPr>
                    </a:p>
                  </a:txBody>
                  <a:tcPr/>
                </a:tc>
                <a:tc>
                  <a:txBody>
                    <a:bodyPr/>
                    <a:lstStyle/>
                    <a:p>
                      <a:r>
                        <a:rPr kumimoji="0" lang="en-GB" sz="1300" u="none" strike="noStrike" kern="1200" baseline="0" dirty="0" smtClean="0"/>
                        <a:t>Describe software technologies for game platforms expressing ideas with some appropriate use of subject terminology </a:t>
                      </a:r>
                      <a:endParaRPr kumimoji="0" lang="en-GB" sz="1300" b="0" i="0" u="none" strike="noStrike" kern="1200" baseline="0" dirty="0" smtClean="0">
                        <a:solidFill>
                          <a:schemeClr val="dk1"/>
                        </a:solidFill>
                        <a:latin typeface="Arial" pitchFamily="34" charset="0"/>
                        <a:ea typeface="+mn-ea"/>
                        <a:cs typeface="Arial" pitchFamily="34" charset="0"/>
                      </a:endParaRPr>
                    </a:p>
                  </a:txBody>
                  <a:tcPr/>
                </a:tc>
                <a:tc>
                  <a:txBody>
                    <a:bodyPr/>
                    <a:lstStyle/>
                    <a:p>
                      <a:r>
                        <a:rPr kumimoji="0" lang="en-GB" sz="1300" u="none" strike="noStrike" kern="1200" baseline="0" dirty="0" smtClean="0"/>
                        <a:t>M3 - Discuss the different software technologies for multiple platform usage </a:t>
                      </a:r>
                      <a:endParaRPr kumimoji="0" lang="en-GB" sz="1300" b="0" i="0" u="none" strike="noStrike" kern="1200" baseline="0" dirty="0" smtClean="0">
                        <a:solidFill>
                          <a:schemeClr val="dk1"/>
                        </a:solidFill>
                        <a:latin typeface="Arial" pitchFamily="34" charset="0"/>
                        <a:ea typeface="+mn-ea"/>
                        <a:cs typeface="Arial" pitchFamily="34" charset="0"/>
                      </a:endParaRPr>
                    </a:p>
                  </a:txBody>
                  <a:tcPr/>
                </a:tc>
                <a:tc>
                  <a:txBody>
                    <a:bodyPr/>
                    <a:lstStyle/>
                    <a:p>
                      <a:r>
                        <a:rPr kumimoji="0" lang="en-GB" sz="1300" u="none" strike="noStrike" kern="1200" baseline="0" dirty="0" smtClean="0"/>
                        <a:t>D3 - Justify the choice of platform on which to run an identified software technology </a:t>
                      </a:r>
                      <a:endParaRPr lang="en-GB" sz="1300" dirty="0">
                        <a:latin typeface="Arial" pitchFamily="34" charset="0"/>
                        <a:cs typeface="Arial" pitchFamily="34" charset="0"/>
                      </a:endParaRPr>
                    </a:p>
                  </a:txBody>
                  <a:tcPr/>
                </a:tc>
              </a:tr>
              <a:tr h="930304">
                <a:tc>
                  <a:txBody>
                    <a:bodyPr/>
                    <a:lstStyle/>
                    <a:p>
                      <a:r>
                        <a:rPr lang="en-GB" sz="1300" dirty="0" smtClean="0"/>
                        <a:t>4</a:t>
                      </a:r>
                      <a:endParaRPr lang="en-GB" sz="1300" dirty="0">
                        <a:latin typeface="Arial" pitchFamily="34" charset="0"/>
                        <a:cs typeface="Arial" pitchFamily="34" charset="0"/>
                      </a:endParaRPr>
                    </a:p>
                  </a:txBody>
                  <a:tcPr/>
                </a:tc>
                <a:tc>
                  <a:txBody>
                    <a:bodyPr/>
                    <a:lstStyle/>
                    <a:p>
                      <a:r>
                        <a:rPr kumimoji="0" lang="en-GB" sz="1300" u="none" strike="noStrike" kern="1200" baseline="0" dirty="0" smtClean="0"/>
                        <a:t>Be able to connect and configure platforms and devices to enable gameplay </a:t>
                      </a:r>
                      <a:endParaRPr kumimoji="0" lang="en-GB" sz="1300" b="0" i="0" u="none" strike="noStrike" kern="1200" baseline="0" dirty="0" smtClean="0">
                        <a:solidFill>
                          <a:schemeClr val="dk1"/>
                        </a:solidFill>
                        <a:latin typeface="Arial" pitchFamily="34" charset="0"/>
                        <a:ea typeface="+mn-ea"/>
                        <a:cs typeface="Arial" pitchFamily="34" charset="0"/>
                      </a:endParaRPr>
                    </a:p>
                  </a:txBody>
                  <a:tcPr/>
                </a:tc>
                <a:tc>
                  <a:txBody>
                    <a:bodyPr/>
                    <a:lstStyle/>
                    <a:p>
                      <a:r>
                        <a:rPr lang="en-GB" sz="1300" dirty="0" smtClean="0"/>
                        <a:t>P4</a:t>
                      </a:r>
                      <a:endParaRPr lang="en-GB" sz="1300" dirty="0">
                        <a:latin typeface="Arial" pitchFamily="34" charset="0"/>
                        <a:cs typeface="Arial" pitchFamily="34" charset="0"/>
                      </a:endParaRPr>
                    </a:p>
                  </a:txBody>
                  <a:tcPr/>
                </a:tc>
                <a:tc>
                  <a:txBody>
                    <a:bodyPr/>
                    <a:lstStyle/>
                    <a:p>
                      <a:r>
                        <a:rPr kumimoji="0" lang="en-GB" sz="1300" u="none" strike="noStrike" kern="1200" baseline="0" dirty="0" smtClean="0"/>
                        <a:t>Apply techniques to connect and configure platforms and devices with some assistance </a:t>
                      </a:r>
                      <a:endParaRPr kumimoji="0" lang="en-GB" sz="1300" b="0" i="0" u="none" strike="noStrike" kern="1200" baseline="0" dirty="0" smtClean="0">
                        <a:solidFill>
                          <a:schemeClr val="dk1"/>
                        </a:solidFill>
                        <a:latin typeface="Arial" pitchFamily="34" charset="0"/>
                        <a:ea typeface="+mn-ea"/>
                        <a:cs typeface="Arial" pitchFamily="34" charset="0"/>
                      </a:endParaRPr>
                    </a:p>
                  </a:txBody>
                  <a:tcPr/>
                </a:tc>
                <a:tc>
                  <a:txBody>
                    <a:bodyPr/>
                    <a:lstStyle/>
                    <a:p>
                      <a:r>
                        <a:rPr kumimoji="0" lang="en-GB" sz="1300" u="none" strike="noStrike" kern="1200" baseline="0" dirty="0" smtClean="0"/>
                        <a:t>M4 - Explain the different connection types for multiplayer gaming </a:t>
                      </a:r>
                      <a:endParaRPr kumimoji="0" lang="en-GB" sz="1300" b="0" i="0" u="none" strike="noStrike" kern="1200" baseline="0" dirty="0" smtClean="0">
                        <a:solidFill>
                          <a:schemeClr val="dk1"/>
                        </a:solidFill>
                        <a:latin typeface="Arial" pitchFamily="34" charset="0"/>
                        <a:ea typeface="+mn-ea"/>
                        <a:cs typeface="Arial" pitchFamily="34" charset="0"/>
                      </a:endParaRPr>
                    </a:p>
                  </a:txBody>
                  <a:tcPr/>
                </a:tc>
                <a:tc>
                  <a:txBody>
                    <a:bodyPr/>
                    <a:lstStyle/>
                    <a:p>
                      <a:r>
                        <a:rPr kumimoji="0" lang="en-GB" sz="1300" u="none" strike="noStrike" kern="1200" baseline="0" dirty="0" smtClean="0"/>
                        <a:t>D4 - Justify how the connection types are appropriate for the different multiplayer gaming experiences </a:t>
                      </a:r>
                      <a:endParaRPr kumimoji="0" lang="en-GB" sz="1300" b="0" i="0" u="none" strike="noStrike" kern="1200" baseline="0" dirty="0" smtClean="0">
                        <a:solidFill>
                          <a:schemeClr val="dk1"/>
                        </a:solidFill>
                        <a:latin typeface="Arial" pitchFamily="34" charset="0"/>
                        <a:ea typeface="+mn-ea"/>
                        <a:cs typeface="Arial" pitchFamily="34" charset="0"/>
                      </a:endParaRPr>
                    </a:p>
                  </a:txBody>
                  <a:tcPr/>
                </a:tc>
              </a:tr>
            </a:tbl>
          </a:graphicData>
        </a:graphic>
      </p:graphicFrame>
      <p:sp>
        <p:nvSpPr>
          <p:cNvPr id="3" name="Title 2"/>
          <p:cNvSpPr>
            <a:spLocks noGrp="1"/>
          </p:cNvSpPr>
          <p:nvPr>
            <p:ph type="title"/>
          </p:nvPr>
        </p:nvSpPr>
        <p:spPr>
          <a:xfrm>
            <a:off x="230832" y="116632"/>
            <a:ext cx="8733656" cy="720080"/>
          </a:xfrm>
        </p:spPr>
        <p:txBody>
          <a:bodyPr/>
          <a:lstStyle/>
          <a:p>
            <a:r>
              <a:rPr lang="en-GB" dirty="0" smtClean="0"/>
              <a:t>LO2 - Assessment Criteria</a:t>
            </a:r>
            <a:endParaRPr lang="en-GB" dirty="0"/>
          </a:p>
        </p:txBody>
      </p:sp>
    </p:spTree>
    <p:extLst>
      <p:ext uri="{BB962C8B-B14F-4D97-AF65-F5344CB8AC3E}">
        <p14:creationId xmlns:p14="http://schemas.microsoft.com/office/powerpoint/2010/main" val="16993575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544616"/>
          </a:xfrm>
        </p:spPr>
        <p:txBody>
          <a:bodyPr>
            <a:noAutofit/>
          </a:bodyPr>
          <a:lstStyle/>
          <a:p>
            <a:r>
              <a:rPr lang="en-GB" sz="1700" b="1" dirty="0" smtClean="0"/>
              <a:t>Network</a:t>
            </a:r>
            <a:r>
              <a:rPr lang="en-GB" sz="1700" dirty="0" smtClean="0"/>
              <a:t> play came into place with games like Doom, Quake, ROTT, Heretic, FPS shooters where midnight gaming in clubs became fashionable. Today the network play is global with the Internet but before that the rise of multiplayer games and multiplayer contests grew to the point of </a:t>
            </a:r>
            <a:r>
              <a:rPr lang="en-GB" sz="1700" dirty="0" err="1" smtClean="0"/>
              <a:t>Blizzcon</a:t>
            </a:r>
            <a:r>
              <a:rPr lang="en-GB" sz="1700" dirty="0" smtClean="0"/>
              <a:t> proportions. </a:t>
            </a:r>
          </a:p>
          <a:p>
            <a:r>
              <a:rPr lang="en-GB" sz="1700" dirty="0" smtClean="0"/>
              <a:t>Game playing on the </a:t>
            </a:r>
            <a:r>
              <a:rPr lang="en-GB" sz="1700" b="1" dirty="0" smtClean="0"/>
              <a:t>Internet</a:t>
            </a:r>
            <a:r>
              <a:rPr lang="en-GB" sz="1700" dirty="0" smtClean="0"/>
              <a:t> as a group is the current wave of team playing proportions. WOW with 6m user, </a:t>
            </a:r>
            <a:r>
              <a:rPr lang="en-GB" sz="1700" dirty="0" err="1" smtClean="0"/>
              <a:t>Starcraft</a:t>
            </a:r>
            <a:r>
              <a:rPr lang="en-GB" sz="1700" dirty="0" smtClean="0"/>
              <a:t> with 3.3, DOTA, COD, EVE, Battlefield. Every FPS game that comes out has Internet play as its hope, the more players the more loyalty. The communication lines that are available allow for mass play within games, new games expect 30,000 players battling against each other in a single conflict. The crashing of GTA online is an indication of the amount of players who believe that online play is the only play.</a:t>
            </a:r>
          </a:p>
          <a:p>
            <a:r>
              <a:rPr lang="en-GB" sz="1700" b="1" dirty="0" smtClean="0"/>
              <a:t>Wireless and Bluetooth </a:t>
            </a:r>
            <a:r>
              <a:rPr lang="en-GB" sz="1700" dirty="0" smtClean="0"/>
              <a:t>are more subtle ways of compensation for the Internet and Network play. To link to someone close with wireless or Bluetooth like </a:t>
            </a:r>
            <a:r>
              <a:rPr lang="en-GB" sz="1700" dirty="0" err="1" smtClean="0"/>
              <a:t>DSi</a:t>
            </a:r>
            <a:r>
              <a:rPr lang="en-GB" sz="1700" dirty="0" smtClean="0"/>
              <a:t> and Vita allows for private play, games like </a:t>
            </a:r>
            <a:r>
              <a:rPr lang="en-GB" sz="1700" dirty="0" err="1" smtClean="0"/>
              <a:t>DrawIt</a:t>
            </a:r>
            <a:r>
              <a:rPr lang="en-GB" sz="1700" dirty="0"/>
              <a:t> </a:t>
            </a:r>
            <a:r>
              <a:rPr lang="en-GB" sz="1700" dirty="0" smtClean="0"/>
              <a:t>took advantage of the instant, private communication, the speed is acceptable for all but the higher level of graphic games.</a:t>
            </a:r>
          </a:p>
          <a:p>
            <a:pPr marL="109728" indent="0">
              <a:buNone/>
            </a:pPr>
            <a:r>
              <a:rPr lang="en-GB" sz="1700" b="1" dirty="0" smtClean="0"/>
              <a:t>P2.10 – </a:t>
            </a:r>
            <a:r>
              <a:rPr lang="en-GB" sz="1700" b="1" dirty="0"/>
              <a:t>Task </a:t>
            </a:r>
            <a:r>
              <a:rPr lang="en-GB" sz="1700" b="1" dirty="0" smtClean="0"/>
              <a:t>10 </a:t>
            </a:r>
            <a:r>
              <a:rPr lang="en-GB" sz="1700" b="1" dirty="0"/>
              <a:t>– </a:t>
            </a:r>
            <a:r>
              <a:rPr lang="en-GB" sz="1700" dirty="0"/>
              <a:t>Using appropriate terminology and examples, describe hardware technologies for game platforms in terms of </a:t>
            </a:r>
            <a:r>
              <a:rPr lang="en-GB" sz="1700" b="1" dirty="0" smtClean="0"/>
              <a:t>Game Connectivity</a:t>
            </a:r>
            <a:r>
              <a:rPr lang="en-GB" sz="1700" dirty="0" smtClean="0"/>
              <a:t> </a:t>
            </a:r>
            <a:r>
              <a:rPr lang="en-GB" sz="1700" dirty="0"/>
              <a:t>in terms of history, purpose and benefits to gaming.</a:t>
            </a:r>
            <a:endParaRPr lang="en-GB" sz="1700" dirty="0">
              <a:solidFill>
                <a:schemeClr val="dk1"/>
              </a:solidFill>
              <a:latin typeface="Arial" pitchFamily="34" charset="0"/>
              <a:cs typeface="Arial" pitchFamily="34" charset="0"/>
            </a:endParaRPr>
          </a:p>
          <a:p>
            <a:endParaRPr lang="en-GB" sz="1700" dirty="0" smtClean="0"/>
          </a:p>
        </p:txBody>
      </p:sp>
      <p:sp>
        <p:nvSpPr>
          <p:cNvPr id="17" name="Title 2"/>
          <p:cNvSpPr>
            <a:spLocks noGrp="1"/>
          </p:cNvSpPr>
          <p:nvPr>
            <p:ph type="title"/>
          </p:nvPr>
        </p:nvSpPr>
        <p:spPr>
          <a:xfrm>
            <a:off x="230832" y="116632"/>
            <a:ext cx="8733656" cy="648072"/>
          </a:xfrm>
        </p:spPr>
        <p:txBody>
          <a:bodyPr>
            <a:noAutofit/>
          </a:bodyPr>
          <a:lstStyle/>
          <a:p>
            <a:r>
              <a:rPr lang="en-GB" sz="2100" dirty="0" smtClean="0"/>
              <a:t>P2.10 </a:t>
            </a:r>
            <a:r>
              <a:rPr lang="en-GB" sz="2100" dirty="0"/>
              <a:t>– Hardware technologies for game platforms - Connectivity</a:t>
            </a:r>
          </a:p>
        </p:txBody>
      </p:sp>
    </p:spTree>
    <p:extLst>
      <p:ext uri="{BB962C8B-B14F-4D97-AF65-F5344CB8AC3E}">
        <p14:creationId xmlns:p14="http://schemas.microsoft.com/office/powerpoint/2010/main" val="139999205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544616"/>
          </a:xfrm>
        </p:spPr>
        <p:txBody>
          <a:bodyPr>
            <a:noAutofit/>
          </a:bodyPr>
          <a:lstStyle/>
          <a:p>
            <a:r>
              <a:rPr lang="en-GB" sz="1800" dirty="0" smtClean="0"/>
              <a:t>What limited down most of the above and what limits mobiles, handhelds and phones is the use of power. Handhelds rely on their </a:t>
            </a:r>
            <a:r>
              <a:rPr lang="en-GB" sz="1800" b="1" dirty="0" smtClean="0"/>
              <a:t>internal</a:t>
            </a:r>
            <a:r>
              <a:rPr lang="en-GB" sz="1800" dirty="0" smtClean="0"/>
              <a:t> power supplies, same with mobiles, and the advances in battery technology has improved game playing and portability but this is still a limitation. The Kindle with its 80hrs battery life infers black and white, low level viewing. Put a movie on the Kindle Fire and this gets reduced down to 2hrs. A phone charge can last 3 days without charging but play a game, watch a film, surf the internet and the charge runs down quickly.</a:t>
            </a:r>
          </a:p>
          <a:p>
            <a:r>
              <a:rPr lang="en-GB" sz="1800" dirty="0" smtClean="0"/>
              <a:t>The restriction of the </a:t>
            </a:r>
            <a:r>
              <a:rPr lang="en-GB" sz="1800" b="1" dirty="0" smtClean="0"/>
              <a:t>external</a:t>
            </a:r>
            <a:r>
              <a:rPr lang="en-GB" sz="1800" dirty="0" smtClean="0"/>
              <a:t> supply limits down the distance and portability that makes mobiles and handhelds so appealing. With the </a:t>
            </a:r>
            <a:r>
              <a:rPr lang="en-GB" sz="1800" dirty="0" err="1" smtClean="0"/>
              <a:t>WiiU</a:t>
            </a:r>
            <a:r>
              <a:rPr lang="en-GB" sz="1800" dirty="0" smtClean="0"/>
              <a:t> there is the best of both worlds, a portable device that is also a full console. PC’s have always been restricted by their 230 power supply, shrink a machine down and it is still there, smaller but limiting. Consoles with their internal supplies made them as reliant on power as PC’s.</a:t>
            </a:r>
          </a:p>
          <a:p>
            <a:pPr marL="109728" indent="0">
              <a:buNone/>
            </a:pPr>
            <a:r>
              <a:rPr lang="en-GB" sz="1800" b="1" dirty="0" smtClean="0"/>
              <a:t>P2.11 </a:t>
            </a:r>
            <a:r>
              <a:rPr lang="en-GB" sz="1800" b="1" dirty="0"/>
              <a:t>– Task </a:t>
            </a:r>
            <a:r>
              <a:rPr lang="en-GB" sz="1800" b="1" dirty="0" smtClean="0"/>
              <a:t>11 </a:t>
            </a:r>
            <a:r>
              <a:rPr lang="en-GB" sz="1800" b="1" dirty="0"/>
              <a:t>– </a:t>
            </a:r>
            <a:r>
              <a:rPr lang="en-GB" sz="1800" dirty="0"/>
              <a:t>Using appropriate terminology and examples, describe hardware technologies for game platforms in terms of </a:t>
            </a:r>
            <a:r>
              <a:rPr lang="en-GB" sz="1800" b="1" dirty="0" smtClean="0"/>
              <a:t>Power Supplies</a:t>
            </a:r>
            <a:r>
              <a:rPr lang="en-GB" sz="1800" dirty="0" smtClean="0"/>
              <a:t> </a:t>
            </a:r>
            <a:r>
              <a:rPr lang="en-GB" sz="1800" b="1" dirty="0"/>
              <a:t>needs</a:t>
            </a:r>
            <a:r>
              <a:rPr lang="en-GB" sz="1800" dirty="0"/>
              <a:t> in terms of history, purpose and benefits to gaming.</a:t>
            </a:r>
            <a:endParaRPr lang="en-GB" sz="1800" dirty="0">
              <a:solidFill>
                <a:schemeClr val="dk1"/>
              </a:solidFill>
              <a:latin typeface="Arial" pitchFamily="34" charset="0"/>
              <a:cs typeface="Arial" pitchFamily="34" charset="0"/>
            </a:endParaRPr>
          </a:p>
          <a:p>
            <a:endParaRPr lang="en-GB" sz="1800" dirty="0" smtClean="0"/>
          </a:p>
        </p:txBody>
      </p:sp>
      <p:sp>
        <p:nvSpPr>
          <p:cNvPr id="17" name="Title 2"/>
          <p:cNvSpPr>
            <a:spLocks noGrp="1"/>
          </p:cNvSpPr>
          <p:nvPr>
            <p:ph type="title"/>
          </p:nvPr>
        </p:nvSpPr>
        <p:spPr>
          <a:xfrm>
            <a:off x="230832" y="116632"/>
            <a:ext cx="8733656" cy="648072"/>
          </a:xfrm>
        </p:spPr>
        <p:txBody>
          <a:bodyPr>
            <a:noAutofit/>
          </a:bodyPr>
          <a:lstStyle/>
          <a:p>
            <a:r>
              <a:rPr lang="en-GB" sz="2200" dirty="0" smtClean="0"/>
              <a:t>P2.11 </a:t>
            </a:r>
            <a:r>
              <a:rPr lang="en-GB" sz="2200" dirty="0"/>
              <a:t>– Understand hardware technologies for game platforms </a:t>
            </a:r>
          </a:p>
        </p:txBody>
      </p:sp>
    </p:spTree>
    <p:extLst>
      <p:ext uri="{BB962C8B-B14F-4D97-AF65-F5344CB8AC3E}">
        <p14:creationId xmlns:p14="http://schemas.microsoft.com/office/powerpoint/2010/main" val="29132851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712968" cy="5616624"/>
          </a:xfrm>
        </p:spPr>
        <p:txBody>
          <a:bodyPr>
            <a:noAutofit/>
          </a:bodyPr>
          <a:lstStyle/>
          <a:p>
            <a:r>
              <a:rPr lang="en-GB" sz="1400" b="1" dirty="0"/>
              <a:t>Mobile</a:t>
            </a:r>
            <a:r>
              <a:rPr lang="en-GB" sz="1400" dirty="0"/>
              <a:t> game play is not a new thing but the push towards Phones as a game playing device has been consistent since screens first went to colour. Snake was popular but since then the generation of game players uses Smartphones as a substitute. Now every gaming household has some device that is portable, PSP, DS, iPad etc</a:t>
            </a:r>
            <a:r>
              <a:rPr lang="en-GB" sz="1400" dirty="0" smtClean="0"/>
              <a:t>.</a:t>
            </a:r>
          </a:p>
          <a:p>
            <a:r>
              <a:rPr lang="en-GB" sz="1400" dirty="0" smtClean="0"/>
              <a:t>Phones themselves are pretty much the same, limited screen resolution, small amount of memory, limited storage capacity, reduced access speeds and compatibility issues. Other than this we love them. Similarly with tablets though they are getting steadily more like a PC in your hands with dual core and increased memory. Screens are better, memory capacity s improving and all but the graphics capability is getting more compliant with a computer. </a:t>
            </a:r>
            <a:endParaRPr lang="en-GB" sz="1400" dirty="0"/>
          </a:p>
          <a:p>
            <a:r>
              <a:rPr lang="en-GB" sz="1400" dirty="0" smtClean="0"/>
              <a:t>For the Merit Criteria you need to access 3 mobile devices for their suitability in game playing. You will need to describe and compare the specifications, their Operating Systems, their Suitability for gaming, their technical limitations and with examples describe their achievements in terms of gaming ability.</a:t>
            </a:r>
          </a:p>
          <a:p>
            <a:r>
              <a:rPr lang="en-GB" sz="1400" dirty="0" smtClean="0"/>
              <a:t>For this task you should select one mobile, either an iPhone, a blackberry, an android phone or Microsoft OS phone or a hybrid. You should also select one tablet, an iPad, Surface, Galaxy or Android tablet. And thirdly you should select a handheld with its own OS such as a DS, Vita or other of your choice.</a:t>
            </a:r>
          </a:p>
          <a:p>
            <a:pPr marL="109728" indent="0">
              <a:buNone/>
            </a:pPr>
            <a:r>
              <a:rPr lang="en-GB" sz="1400" b="1" dirty="0" smtClean="0"/>
              <a:t>M2.1 – Task 12 -</a:t>
            </a:r>
            <a:r>
              <a:rPr lang="en-GB" sz="1400" dirty="0" smtClean="0"/>
              <a:t> Describe and compare with examples three mobile devices in terms of </a:t>
            </a:r>
            <a:r>
              <a:rPr lang="en-GB" sz="1400" dirty="0"/>
              <a:t>specifications, </a:t>
            </a:r>
            <a:r>
              <a:rPr lang="en-GB" sz="1400" dirty="0" smtClean="0"/>
              <a:t>OS’s, Suitability </a:t>
            </a:r>
            <a:r>
              <a:rPr lang="en-GB" sz="1400" dirty="0"/>
              <a:t>for </a:t>
            </a:r>
            <a:r>
              <a:rPr lang="en-GB" sz="1400" dirty="0" smtClean="0"/>
              <a:t>gaming and </a:t>
            </a:r>
            <a:r>
              <a:rPr lang="en-GB" sz="1400" dirty="0"/>
              <a:t>their </a:t>
            </a:r>
            <a:r>
              <a:rPr lang="en-GB" sz="1400" dirty="0" smtClean="0"/>
              <a:t>technical limitations.</a:t>
            </a:r>
            <a:endParaRPr lang="en-GB" sz="1800" dirty="0" smtClean="0"/>
          </a:p>
          <a:p>
            <a:pPr marL="109728" indent="0">
              <a:buNone/>
            </a:pPr>
            <a:endParaRPr lang="en-GB" sz="2000" dirty="0"/>
          </a:p>
          <a:p>
            <a:pPr marL="109728" indent="0">
              <a:buNone/>
            </a:pPr>
            <a:endParaRPr lang="en-GB" sz="1400" dirty="0" smtClean="0"/>
          </a:p>
          <a:p>
            <a:pPr marL="109728" indent="0">
              <a:buNone/>
            </a:pPr>
            <a:r>
              <a:rPr lang="en-GB" sz="1400" b="1" dirty="0" smtClean="0"/>
              <a:t>M2.2 </a:t>
            </a:r>
            <a:r>
              <a:rPr lang="en-GB" sz="1400" b="1" dirty="0"/>
              <a:t>– Task </a:t>
            </a:r>
            <a:r>
              <a:rPr lang="en-GB" sz="1400" b="1" dirty="0" smtClean="0"/>
              <a:t>13 – </a:t>
            </a:r>
            <a:r>
              <a:rPr lang="en-GB" sz="1400" dirty="0" smtClean="0"/>
              <a:t>Using a comparison table, compare the technical features of each of the 3 selected devices to their direct rivals.</a:t>
            </a:r>
            <a:endParaRPr lang="en-GB" sz="1400" dirty="0"/>
          </a:p>
          <a:p>
            <a:pPr marL="109728" indent="0">
              <a:buNone/>
            </a:pPr>
            <a:endParaRPr lang="en-GB" sz="1400" dirty="0" smtClean="0"/>
          </a:p>
          <a:p>
            <a:pPr marL="109728" indent="0">
              <a:buNone/>
            </a:pPr>
            <a:endParaRPr lang="en-GB" sz="1400" dirty="0"/>
          </a:p>
        </p:txBody>
      </p:sp>
      <p:sp>
        <p:nvSpPr>
          <p:cNvPr id="17" name="Title 2"/>
          <p:cNvSpPr>
            <a:spLocks noGrp="1"/>
          </p:cNvSpPr>
          <p:nvPr>
            <p:ph type="title"/>
          </p:nvPr>
        </p:nvSpPr>
        <p:spPr>
          <a:xfrm>
            <a:off x="230832" y="116632"/>
            <a:ext cx="8733656" cy="648072"/>
          </a:xfrm>
        </p:spPr>
        <p:txBody>
          <a:bodyPr>
            <a:noAutofit/>
          </a:bodyPr>
          <a:lstStyle/>
          <a:p>
            <a:r>
              <a:rPr lang="en-GB" sz="1800" dirty="0" smtClean="0"/>
              <a:t>M2 </a:t>
            </a:r>
            <a:r>
              <a:rPr lang="en-GB" sz="1800" dirty="0"/>
              <a:t>– Understand hardware technologies for game platforms </a:t>
            </a:r>
            <a:r>
              <a:rPr lang="en-GB" sz="1800" dirty="0" smtClean="0"/>
              <a:t> - Mobiles</a:t>
            </a:r>
            <a:endParaRPr lang="en-GB" sz="1800" dirty="0"/>
          </a:p>
        </p:txBody>
      </p:sp>
      <p:graphicFrame>
        <p:nvGraphicFramePr>
          <p:cNvPr id="3" name="Table 2"/>
          <p:cNvGraphicFramePr>
            <a:graphicFrameLocks noGrp="1"/>
          </p:cNvGraphicFramePr>
          <p:nvPr>
            <p:extLst>
              <p:ext uri="{D42A27DB-BD31-4B8C-83A1-F6EECF244321}">
                <p14:modId xmlns:p14="http://schemas.microsoft.com/office/powerpoint/2010/main" val="1947963047"/>
              </p:ext>
            </p:extLst>
          </p:nvPr>
        </p:nvGraphicFramePr>
        <p:xfrm>
          <a:off x="323528" y="5218400"/>
          <a:ext cx="8640960" cy="370840"/>
        </p:xfrm>
        <a:graphic>
          <a:graphicData uri="http://schemas.openxmlformats.org/drawingml/2006/table">
            <a:tbl>
              <a:tblPr firstRow="1" bandRow="1">
                <a:tableStyleId>{5C22544A-7EE6-4342-B048-85BDC9FD1C3A}</a:tableStyleId>
              </a:tblPr>
              <a:tblGrid>
                <a:gridCol w="2160240"/>
                <a:gridCol w="1478059"/>
                <a:gridCol w="2482381"/>
                <a:gridCol w="2520280"/>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dirty="0" smtClean="0"/>
                        <a:t>Specification</a:t>
                      </a:r>
                      <a:endParaRPr lang="en-GB" sz="1600" dirty="0"/>
                    </a:p>
                  </a:txBody>
                  <a:tcPr/>
                </a:tc>
                <a:tc>
                  <a:txBody>
                    <a:bodyPr/>
                    <a:lstStyle/>
                    <a:p>
                      <a:pPr algn="ctr"/>
                      <a:r>
                        <a:rPr lang="en-GB" sz="1600" dirty="0" smtClean="0"/>
                        <a:t>OS’s</a:t>
                      </a:r>
                      <a:endParaRPr lang="en-GB" sz="1600" dirty="0"/>
                    </a:p>
                  </a:txBody>
                  <a:tcPr/>
                </a:tc>
                <a:tc>
                  <a:txBody>
                    <a:bodyPr/>
                    <a:lstStyle/>
                    <a:p>
                      <a:pPr algn="ctr"/>
                      <a:r>
                        <a:rPr lang="en-GB" sz="1600" dirty="0" smtClean="0"/>
                        <a:t>Suitability for gaming </a:t>
                      </a:r>
                      <a:endParaRPr lang="en-GB" sz="16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dirty="0" smtClean="0"/>
                        <a:t>Technical Limitations.</a:t>
                      </a:r>
                    </a:p>
                  </a:txBody>
                  <a:tcPr/>
                </a:tc>
              </a:tr>
            </a:tbl>
          </a:graphicData>
        </a:graphic>
      </p:graphicFrame>
    </p:spTree>
    <p:extLst>
      <p:ext uri="{BB962C8B-B14F-4D97-AF65-F5344CB8AC3E}">
        <p14:creationId xmlns:p14="http://schemas.microsoft.com/office/powerpoint/2010/main" val="39121798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712968" cy="5112568"/>
          </a:xfrm>
        </p:spPr>
        <p:txBody>
          <a:bodyPr>
            <a:noAutofit/>
          </a:bodyPr>
          <a:lstStyle/>
          <a:p>
            <a:pPr marL="255588" indent="-255588"/>
            <a:r>
              <a:rPr lang="en-GB" sz="1600" dirty="0" smtClean="0"/>
              <a:t>Other than gaming, mobile technologies span further than button pressing, achievement gaining, scoreboard comparison, time consuming, puzzle solving entertainment. Subtle technology is all around us, replacing old skills and old forms of usage with new.</a:t>
            </a:r>
          </a:p>
          <a:p>
            <a:pPr marL="255588" indent="-255588"/>
            <a:r>
              <a:rPr lang="en-GB" sz="1600" dirty="0" smtClean="0"/>
              <a:t>The person who comes to your door has a PDA for you to sign, RFID tracking in the van means they cannot stop off at home for a cuppa on the way to a delivery, the jogger who just ran past you as you signed with a digital pen has a tracking monitor that is measuring their heart rate against their running speed. The car that pulled suddenly to a stop did not see him on the GPS but the anti locking brakes and engine scanning measured how good it is as it lowered its output and emissions. The children in the back of the car barely broke a sweat as their DVD of Toy Story 3 played on. The driver swears to themselves and wishes the work was as easy to control as his </a:t>
            </a:r>
            <a:r>
              <a:rPr lang="en-GB" sz="1600" dirty="0" err="1" smtClean="0"/>
              <a:t>Occulus</a:t>
            </a:r>
            <a:r>
              <a:rPr lang="en-GB" sz="1600" dirty="0" smtClean="0"/>
              <a:t> Rift so they check with their Google glasses if there is any emails waiting because he really wants to get on and finish Black Ops.</a:t>
            </a:r>
          </a:p>
          <a:p>
            <a:pPr marL="0" indent="0">
              <a:buNone/>
            </a:pPr>
            <a:r>
              <a:rPr lang="en-GB" sz="1600" b="1" dirty="0" smtClean="0"/>
              <a:t>D2.1 – Task </a:t>
            </a:r>
            <a:r>
              <a:rPr lang="en-GB" sz="1600" b="1" dirty="0" smtClean="0"/>
              <a:t>14 </a:t>
            </a:r>
            <a:r>
              <a:rPr lang="en-GB" sz="1600" b="1" dirty="0" smtClean="0"/>
              <a:t>- </a:t>
            </a:r>
            <a:r>
              <a:rPr lang="en-GB" sz="1600" dirty="0" smtClean="0"/>
              <a:t>Evaluate </a:t>
            </a:r>
            <a:r>
              <a:rPr lang="en-GB" sz="1600" dirty="0"/>
              <a:t>the suitability of </a:t>
            </a:r>
            <a:r>
              <a:rPr lang="en-GB" sz="1600" dirty="0" smtClean="0"/>
              <a:t>other mobile technologies including </a:t>
            </a:r>
            <a:r>
              <a:rPr lang="en-GB" sz="1600" dirty="0"/>
              <a:t>the </a:t>
            </a:r>
            <a:r>
              <a:rPr lang="en-GB" sz="1600" b="1" dirty="0"/>
              <a:t>cross platform usage </a:t>
            </a:r>
            <a:r>
              <a:rPr lang="en-GB" sz="1600" dirty="0"/>
              <a:t>of software or </a:t>
            </a:r>
            <a:r>
              <a:rPr lang="en-GB" sz="1600" b="1" dirty="0" smtClean="0"/>
              <a:t>repurposing</a:t>
            </a:r>
            <a:r>
              <a:rPr lang="en-GB" sz="1600" dirty="0" smtClean="0"/>
              <a:t> of the technology.</a:t>
            </a:r>
          </a:p>
          <a:p>
            <a:pPr marL="255588" indent="-255588"/>
            <a:r>
              <a:rPr lang="en-GB" sz="1600" dirty="0" smtClean="0"/>
              <a:t>For Distinction you will need to </a:t>
            </a:r>
            <a:r>
              <a:rPr lang="en-GB" sz="1600" dirty="0"/>
              <a:t>consider at least </a:t>
            </a:r>
            <a:r>
              <a:rPr lang="en-GB" sz="1600" dirty="0" smtClean="0"/>
              <a:t>5 </a:t>
            </a:r>
            <a:r>
              <a:rPr lang="en-GB" sz="1600" dirty="0"/>
              <a:t>mobile </a:t>
            </a:r>
            <a:r>
              <a:rPr lang="en-GB" sz="1600" dirty="0" smtClean="0"/>
              <a:t>technologies, 3 of which you may have used in the Merit Criterion, and at least 2 </a:t>
            </a:r>
            <a:r>
              <a:rPr lang="en-GB" sz="1600" dirty="0"/>
              <a:t>new </a:t>
            </a:r>
            <a:r>
              <a:rPr lang="en-GB" sz="1600" dirty="0" smtClean="0"/>
              <a:t>technologies.</a:t>
            </a:r>
          </a:p>
          <a:p>
            <a:pPr marL="0" indent="0">
              <a:buNone/>
            </a:pPr>
            <a:r>
              <a:rPr lang="en-GB" sz="1600" b="1" dirty="0" smtClean="0"/>
              <a:t>D2.2 – Task </a:t>
            </a:r>
            <a:r>
              <a:rPr lang="en-GB" sz="1600" b="1" dirty="0" smtClean="0"/>
              <a:t>15 </a:t>
            </a:r>
            <a:r>
              <a:rPr lang="en-GB" sz="1600" b="1" dirty="0" smtClean="0"/>
              <a:t>- </a:t>
            </a:r>
            <a:r>
              <a:rPr lang="en-GB" sz="1600" dirty="0" smtClean="0"/>
              <a:t>Evaluate </a:t>
            </a:r>
            <a:r>
              <a:rPr lang="en-GB" sz="1600" dirty="0"/>
              <a:t>the suitability of them for game play in different formats and </a:t>
            </a:r>
            <a:r>
              <a:rPr lang="en-GB" sz="1600" dirty="0" smtClean="0"/>
              <a:t>give </a:t>
            </a:r>
            <a:r>
              <a:rPr lang="en-GB" sz="1600" dirty="0"/>
              <a:t>clear descriptions of the technologies </a:t>
            </a:r>
            <a:r>
              <a:rPr lang="en-GB" sz="1600" dirty="0" smtClean="0"/>
              <a:t>involved, </a:t>
            </a:r>
            <a:r>
              <a:rPr lang="en-GB" sz="1600" dirty="0"/>
              <a:t>connectivity and costs. </a:t>
            </a:r>
            <a:endParaRPr lang="en-GB" sz="1600" dirty="0" smtClean="0"/>
          </a:p>
          <a:p>
            <a:pPr marL="0" indent="0">
              <a:buNone/>
            </a:pPr>
            <a:endParaRPr lang="en-GB" sz="1600" dirty="0"/>
          </a:p>
        </p:txBody>
      </p:sp>
      <p:sp>
        <p:nvSpPr>
          <p:cNvPr id="17" name="Title 2"/>
          <p:cNvSpPr>
            <a:spLocks noGrp="1"/>
          </p:cNvSpPr>
          <p:nvPr>
            <p:ph type="title"/>
          </p:nvPr>
        </p:nvSpPr>
        <p:spPr>
          <a:xfrm>
            <a:off x="230832" y="116632"/>
            <a:ext cx="8733656" cy="648072"/>
          </a:xfrm>
        </p:spPr>
        <p:txBody>
          <a:bodyPr>
            <a:noAutofit/>
          </a:bodyPr>
          <a:lstStyle/>
          <a:p>
            <a:r>
              <a:rPr lang="en-GB" sz="1800" dirty="0"/>
              <a:t>D</a:t>
            </a:r>
            <a:r>
              <a:rPr lang="en-GB" sz="1800" dirty="0" smtClean="0"/>
              <a:t>2 </a:t>
            </a:r>
            <a:r>
              <a:rPr lang="en-GB" sz="1800" dirty="0"/>
              <a:t>– Understand hardware technologies for game platforms </a:t>
            </a:r>
            <a:r>
              <a:rPr lang="en-GB" sz="1800" dirty="0" smtClean="0"/>
              <a:t> - Mobiles</a:t>
            </a:r>
            <a:endParaRPr lang="en-GB" sz="1800" dirty="0"/>
          </a:p>
        </p:txBody>
      </p:sp>
      <p:graphicFrame>
        <p:nvGraphicFramePr>
          <p:cNvPr id="4" name="Table 3"/>
          <p:cNvGraphicFramePr>
            <a:graphicFrameLocks noGrp="1"/>
          </p:cNvGraphicFramePr>
          <p:nvPr>
            <p:extLst>
              <p:ext uri="{D42A27DB-BD31-4B8C-83A1-F6EECF244321}">
                <p14:modId xmlns:p14="http://schemas.microsoft.com/office/powerpoint/2010/main" val="2821691540"/>
              </p:ext>
            </p:extLst>
          </p:nvPr>
        </p:nvGraphicFramePr>
        <p:xfrm>
          <a:off x="276200" y="6007184"/>
          <a:ext cx="8688288" cy="518160"/>
        </p:xfrm>
        <a:graphic>
          <a:graphicData uri="http://schemas.openxmlformats.org/drawingml/2006/table">
            <a:tbl>
              <a:tblPr firstRow="1" bandRow="1">
                <a:tableStyleId>{5C22544A-7EE6-4342-B048-85BDC9FD1C3A}</a:tableStyleId>
              </a:tblPr>
              <a:tblGrid>
                <a:gridCol w="2351584"/>
                <a:gridCol w="3240360"/>
                <a:gridCol w="2016224"/>
                <a:gridCol w="1080120"/>
              </a:tblGrid>
              <a:tr h="370840">
                <a:tc>
                  <a:txBody>
                    <a:bodyPr/>
                    <a:lstStyle/>
                    <a:p>
                      <a:pPr algn="ctr"/>
                      <a:r>
                        <a:rPr lang="en-GB" sz="1400" dirty="0" smtClean="0"/>
                        <a:t>Suitability for adapting to Game play</a:t>
                      </a:r>
                      <a:endParaRPr lang="en-GB" sz="1400" dirty="0"/>
                    </a:p>
                  </a:txBody>
                  <a:tcPr/>
                </a:tc>
                <a:tc>
                  <a:txBody>
                    <a:bodyPr/>
                    <a:lstStyle/>
                    <a:p>
                      <a:pPr algn="ctr"/>
                      <a:r>
                        <a:rPr lang="en-GB" sz="1400" dirty="0" smtClean="0"/>
                        <a:t>Technical Description of the Technology</a:t>
                      </a:r>
                      <a:endParaRPr lang="en-GB" sz="1400" dirty="0"/>
                    </a:p>
                  </a:txBody>
                  <a:tcPr/>
                </a:tc>
                <a:tc>
                  <a:txBody>
                    <a:bodyPr/>
                    <a:lstStyle/>
                    <a:p>
                      <a:pPr algn="ctr"/>
                      <a:r>
                        <a:rPr lang="en-GB" sz="1400" dirty="0" smtClean="0"/>
                        <a:t>Connectivity ability</a:t>
                      </a:r>
                      <a:endParaRPr lang="en-GB" sz="1400" dirty="0"/>
                    </a:p>
                  </a:txBody>
                  <a:tcPr/>
                </a:tc>
                <a:tc>
                  <a:txBody>
                    <a:bodyPr/>
                    <a:lstStyle/>
                    <a:p>
                      <a:pPr algn="ctr"/>
                      <a:r>
                        <a:rPr lang="en-GB" sz="1400" dirty="0" smtClean="0"/>
                        <a:t>Costs</a:t>
                      </a:r>
                      <a:endParaRPr lang="en-GB" sz="1400" dirty="0"/>
                    </a:p>
                  </a:txBody>
                  <a:tcPr/>
                </a:tc>
              </a:tr>
            </a:tbl>
          </a:graphicData>
        </a:graphic>
      </p:graphicFrame>
    </p:spTree>
    <p:extLst>
      <p:ext uri="{BB962C8B-B14F-4D97-AF65-F5344CB8AC3E}">
        <p14:creationId xmlns:p14="http://schemas.microsoft.com/office/powerpoint/2010/main" val="326466583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8712968" cy="5472609"/>
          </a:xfrm>
        </p:spPr>
        <p:txBody>
          <a:bodyPr>
            <a:noAutofit/>
          </a:bodyPr>
          <a:lstStyle/>
          <a:p>
            <a:pPr marL="0" lvl="1" indent="0">
              <a:spcBef>
                <a:spcPts val="400"/>
              </a:spcBef>
              <a:buSzPct val="68000"/>
              <a:buNone/>
            </a:pPr>
            <a:r>
              <a:rPr lang="en-GB" sz="1100" b="1" dirty="0"/>
              <a:t>P2.1 – Task 1 – </a:t>
            </a:r>
            <a:r>
              <a:rPr lang="en-GB" sz="1100" dirty="0"/>
              <a:t>Using appropriate terminology and examples, describe hardware technologies for game platforms in terms of </a:t>
            </a:r>
            <a:r>
              <a:rPr lang="en-GB" sz="1100" b="1" dirty="0"/>
              <a:t>Graphic capabilities </a:t>
            </a:r>
            <a:r>
              <a:rPr lang="en-GB" sz="1100" dirty="0"/>
              <a:t>in terms of history, purpose and benefits to gaming.</a:t>
            </a:r>
            <a:endParaRPr lang="en-GB" sz="1100" dirty="0">
              <a:solidFill>
                <a:schemeClr val="dk1"/>
              </a:solidFill>
              <a:latin typeface="Arial" pitchFamily="34" charset="0"/>
              <a:cs typeface="Arial" pitchFamily="34" charset="0"/>
            </a:endParaRPr>
          </a:p>
          <a:p>
            <a:pPr marL="0" lvl="1" indent="0">
              <a:spcBef>
                <a:spcPts val="400"/>
              </a:spcBef>
              <a:buSzPct val="68000"/>
              <a:buNone/>
            </a:pPr>
            <a:r>
              <a:rPr lang="en-GB" sz="1100" b="1" dirty="0" smtClean="0"/>
              <a:t>P2.2 </a:t>
            </a:r>
            <a:r>
              <a:rPr lang="en-GB" sz="1100" b="1" dirty="0"/>
              <a:t>– Task 2 – </a:t>
            </a:r>
            <a:r>
              <a:rPr lang="en-GB" sz="1100" dirty="0"/>
              <a:t>Using appropriate terminology and examples, describe hardware technologies for game platforms in terms of </a:t>
            </a:r>
            <a:r>
              <a:rPr lang="en-GB" sz="1100" b="1" dirty="0"/>
              <a:t>Storage needs </a:t>
            </a:r>
            <a:r>
              <a:rPr lang="en-GB" sz="1100" dirty="0"/>
              <a:t>in terms of history, purpose and benefits to gaming.</a:t>
            </a:r>
            <a:endParaRPr lang="en-GB" sz="1100" dirty="0">
              <a:solidFill>
                <a:schemeClr val="dk1"/>
              </a:solidFill>
              <a:latin typeface="Arial" pitchFamily="34" charset="0"/>
              <a:cs typeface="Arial" pitchFamily="34" charset="0"/>
            </a:endParaRPr>
          </a:p>
          <a:p>
            <a:pPr marL="0" lvl="1" indent="0">
              <a:spcBef>
                <a:spcPts val="400"/>
              </a:spcBef>
              <a:buSzPct val="68000"/>
              <a:buNone/>
            </a:pPr>
            <a:r>
              <a:rPr lang="en-GB" sz="1100" b="1" dirty="0" smtClean="0"/>
              <a:t>P2.3 </a:t>
            </a:r>
            <a:r>
              <a:rPr lang="en-GB" sz="1100" b="1" dirty="0"/>
              <a:t>– Task 3 – </a:t>
            </a:r>
            <a:r>
              <a:rPr lang="en-GB" sz="1100" dirty="0"/>
              <a:t>Using appropriate terminology and examples, describe hardware technologies for game platforms in terms of </a:t>
            </a:r>
            <a:r>
              <a:rPr lang="en-GB" sz="1100" b="1" dirty="0"/>
              <a:t>Sound and Audio</a:t>
            </a:r>
            <a:r>
              <a:rPr lang="en-GB" sz="1100" dirty="0"/>
              <a:t> </a:t>
            </a:r>
            <a:r>
              <a:rPr lang="en-GB" sz="1100" b="1" dirty="0"/>
              <a:t>needs</a:t>
            </a:r>
            <a:r>
              <a:rPr lang="en-GB" sz="1100" dirty="0"/>
              <a:t> in terms of history, purpose and benefits to gaming.</a:t>
            </a:r>
            <a:endParaRPr lang="en-GB" sz="1100" dirty="0">
              <a:solidFill>
                <a:schemeClr val="dk1"/>
              </a:solidFill>
              <a:latin typeface="Arial" pitchFamily="34" charset="0"/>
              <a:cs typeface="Arial" pitchFamily="34" charset="0"/>
            </a:endParaRPr>
          </a:p>
          <a:p>
            <a:pPr marL="0" lvl="1" indent="0">
              <a:spcBef>
                <a:spcPts val="400"/>
              </a:spcBef>
              <a:buSzPct val="68000"/>
              <a:buNone/>
            </a:pPr>
            <a:r>
              <a:rPr lang="en-GB" sz="1100" b="1" dirty="0" smtClean="0"/>
              <a:t>P2.4 </a:t>
            </a:r>
            <a:r>
              <a:rPr lang="en-GB" sz="1100" b="1" dirty="0"/>
              <a:t>– Task 4 – </a:t>
            </a:r>
            <a:r>
              <a:rPr lang="en-GB" sz="1100" dirty="0"/>
              <a:t>Using appropriate terminology and examples, describe hardware technologies for game platforms in terms of </a:t>
            </a:r>
            <a:r>
              <a:rPr lang="en-GB" sz="1100" b="1" dirty="0"/>
              <a:t>Memory storage</a:t>
            </a:r>
            <a:r>
              <a:rPr lang="en-GB" sz="1100" dirty="0"/>
              <a:t> </a:t>
            </a:r>
            <a:r>
              <a:rPr lang="en-GB" sz="1100" b="1" dirty="0"/>
              <a:t>needs</a:t>
            </a:r>
            <a:r>
              <a:rPr lang="en-GB" sz="1100" dirty="0"/>
              <a:t> in terms of history, purpose and benefits to gaming.</a:t>
            </a:r>
            <a:endParaRPr lang="en-GB" sz="1100" dirty="0">
              <a:solidFill>
                <a:schemeClr val="dk1"/>
              </a:solidFill>
              <a:latin typeface="Arial" pitchFamily="34" charset="0"/>
              <a:cs typeface="Arial" pitchFamily="34" charset="0"/>
            </a:endParaRPr>
          </a:p>
          <a:p>
            <a:pPr marL="0" lvl="1" indent="0">
              <a:spcBef>
                <a:spcPts val="400"/>
              </a:spcBef>
              <a:buSzPct val="68000"/>
              <a:buNone/>
            </a:pPr>
            <a:r>
              <a:rPr lang="en-GB" sz="1100" b="1" dirty="0" smtClean="0"/>
              <a:t>P2.5 </a:t>
            </a:r>
            <a:r>
              <a:rPr lang="en-GB" sz="1100" b="1" dirty="0"/>
              <a:t>– Task 5 – </a:t>
            </a:r>
            <a:r>
              <a:rPr lang="en-GB" sz="1100" dirty="0"/>
              <a:t>Using appropriate terminology and examples, describe hardware technologies for game platforms in terms of </a:t>
            </a:r>
            <a:r>
              <a:rPr lang="en-GB" sz="1100" b="1" dirty="0"/>
              <a:t>CPU</a:t>
            </a:r>
            <a:r>
              <a:rPr lang="en-GB" sz="1100" dirty="0"/>
              <a:t> </a:t>
            </a:r>
            <a:r>
              <a:rPr lang="en-GB" sz="1100" b="1" dirty="0"/>
              <a:t>needs</a:t>
            </a:r>
            <a:r>
              <a:rPr lang="en-GB" sz="1100" dirty="0"/>
              <a:t> in terms of history, purpose and benefits to gaming.</a:t>
            </a:r>
            <a:endParaRPr lang="en-GB" sz="1100" dirty="0">
              <a:solidFill>
                <a:schemeClr val="dk1"/>
              </a:solidFill>
              <a:cs typeface="Arial" pitchFamily="34" charset="0"/>
            </a:endParaRPr>
          </a:p>
          <a:p>
            <a:pPr marL="0" indent="0">
              <a:buNone/>
            </a:pPr>
            <a:r>
              <a:rPr lang="en-GB" sz="1100" b="1" dirty="0" smtClean="0"/>
              <a:t>P2.6 </a:t>
            </a:r>
            <a:r>
              <a:rPr lang="en-GB" sz="1100" b="1" dirty="0"/>
              <a:t>– Task 6 – </a:t>
            </a:r>
            <a:r>
              <a:rPr lang="en-GB" sz="1100" dirty="0"/>
              <a:t>Using appropriate terminology and examples, describe hardware technologies for game platforms in terms of </a:t>
            </a:r>
            <a:r>
              <a:rPr lang="en-GB" sz="1100" b="1" dirty="0"/>
              <a:t>Human Interface</a:t>
            </a:r>
            <a:r>
              <a:rPr lang="en-GB" sz="1100" dirty="0"/>
              <a:t> </a:t>
            </a:r>
            <a:r>
              <a:rPr lang="en-GB" sz="1100" b="1" dirty="0"/>
              <a:t>needs</a:t>
            </a:r>
            <a:r>
              <a:rPr lang="en-GB" sz="1100" dirty="0"/>
              <a:t> in terms of history, purpose and benefits to gaming.</a:t>
            </a:r>
            <a:endParaRPr lang="en-GB" sz="1100" dirty="0">
              <a:solidFill>
                <a:schemeClr val="dk1"/>
              </a:solidFill>
              <a:cs typeface="Arial" pitchFamily="34" charset="0"/>
            </a:endParaRPr>
          </a:p>
          <a:p>
            <a:pPr marL="0" indent="0">
              <a:buNone/>
            </a:pPr>
            <a:r>
              <a:rPr lang="en-GB" sz="1100" b="1" dirty="0" smtClean="0"/>
              <a:t>P2.7 </a:t>
            </a:r>
            <a:r>
              <a:rPr lang="en-GB" sz="1100" b="1" dirty="0"/>
              <a:t>– Task 7 – </a:t>
            </a:r>
            <a:r>
              <a:rPr lang="en-GB" sz="1100" dirty="0"/>
              <a:t>Using appropriate terminology and examples, describe hardware technologies for game platforms in terms of </a:t>
            </a:r>
            <a:r>
              <a:rPr lang="en-GB" sz="1100" b="1" dirty="0"/>
              <a:t>Visual Display</a:t>
            </a:r>
            <a:r>
              <a:rPr lang="en-GB" sz="1100" dirty="0"/>
              <a:t> </a:t>
            </a:r>
            <a:r>
              <a:rPr lang="en-GB" sz="1100" b="1" dirty="0"/>
              <a:t>needs</a:t>
            </a:r>
            <a:r>
              <a:rPr lang="en-GB" sz="1100" dirty="0"/>
              <a:t> in terms of history, purpose and benefits to gaming.</a:t>
            </a:r>
            <a:endParaRPr lang="en-GB" sz="1100" dirty="0">
              <a:solidFill>
                <a:schemeClr val="dk1"/>
              </a:solidFill>
              <a:latin typeface="Arial" pitchFamily="34" charset="0"/>
              <a:cs typeface="Arial" pitchFamily="34" charset="0"/>
            </a:endParaRPr>
          </a:p>
          <a:p>
            <a:pPr marL="0" indent="0">
              <a:buNone/>
            </a:pPr>
            <a:r>
              <a:rPr lang="en-GB" sz="1100" b="1" dirty="0" smtClean="0"/>
              <a:t>P2.8 </a:t>
            </a:r>
            <a:r>
              <a:rPr lang="en-GB" sz="1100" b="1" dirty="0"/>
              <a:t>– Task 8 – </a:t>
            </a:r>
            <a:r>
              <a:rPr lang="en-GB" sz="1100" dirty="0"/>
              <a:t>Using appropriate terminology and examples, describe hardware technologies for game platforms in terms of </a:t>
            </a:r>
            <a:r>
              <a:rPr lang="en-GB" sz="1100" b="1" dirty="0"/>
              <a:t>Controller and Input</a:t>
            </a:r>
            <a:r>
              <a:rPr lang="en-GB" sz="1100" dirty="0"/>
              <a:t> </a:t>
            </a:r>
            <a:r>
              <a:rPr lang="en-GB" sz="1100" b="1" dirty="0"/>
              <a:t>needs</a:t>
            </a:r>
            <a:r>
              <a:rPr lang="en-GB" sz="1100" dirty="0"/>
              <a:t> in terms of history, purpose and benefits to gaming.</a:t>
            </a:r>
            <a:endParaRPr lang="en-GB" sz="1100" dirty="0">
              <a:solidFill>
                <a:schemeClr val="dk1"/>
              </a:solidFill>
              <a:latin typeface="Arial" pitchFamily="34" charset="0"/>
              <a:cs typeface="Arial" pitchFamily="34" charset="0"/>
            </a:endParaRPr>
          </a:p>
          <a:p>
            <a:pPr marL="0" indent="0">
              <a:buNone/>
            </a:pPr>
            <a:r>
              <a:rPr lang="en-GB" sz="1100" b="1" dirty="0" smtClean="0"/>
              <a:t>P2.9 </a:t>
            </a:r>
            <a:r>
              <a:rPr lang="en-GB" sz="1100" b="1" dirty="0"/>
              <a:t>– Task 9 – </a:t>
            </a:r>
            <a:r>
              <a:rPr lang="en-GB" sz="1100" dirty="0"/>
              <a:t>Using appropriate terminology and examples, describe hardware technologies for game platforms in terms of </a:t>
            </a:r>
            <a:r>
              <a:rPr lang="en-GB" sz="1100" b="1" dirty="0"/>
              <a:t>Mobiles Devices</a:t>
            </a:r>
            <a:r>
              <a:rPr lang="en-GB" sz="1100" dirty="0"/>
              <a:t> in terms of history, purpose and benefits to gaming.</a:t>
            </a:r>
            <a:endParaRPr lang="en-GB" sz="1100" dirty="0">
              <a:solidFill>
                <a:schemeClr val="dk1"/>
              </a:solidFill>
              <a:latin typeface="Arial" pitchFamily="34" charset="0"/>
              <a:cs typeface="Arial" pitchFamily="34" charset="0"/>
            </a:endParaRPr>
          </a:p>
          <a:p>
            <a:pPr marL="0" indent="0">
              <a:buNone/>
            </a:pPr>
            <a:r>
              <a:rPr lang="en-GB" sz="1100" b="1" dirty="0" smtClean="0"/>
              <a:t>P2.10 </a:t>
            </a:r>
            <a:r>
              <a:rPr lang="en-GB" sz="1100" b="1" dirty="0"/>
              <a:t>– Task 10 – </a:t>
            </a:r>
            <a:r>
              <a:rPr lang="en-GB" sz="1100" dirty="0"/>
              <a:t>Using appropriate terminology and examples, describe hardware technologies for game platforms in terms of </a:t>
            </a:r>
            <a:r>
              <a:rPr lang="en-GB" sz="1100" b="1" dirty="0"/>
              <a:t>Game Connectivity</a:t>
            </a:r>
            <a:r>
              <a:rPr lang="en-GB" sz="1100" dirty="0"/>
              <a:t> in terms of history, purpose and benefits to gaming.</a:t>
            </a:r>
            <a:endParaRPr lang="en-GB" sz="1100" dirty="0">
              <a:solidFill>
                <a:schemeClr val="dk1"/>
              </a:solidFill>
              <a:latin typeface="Arial" pitchFamily="34" charset="0"/>
              <a:cs typeface="Arial" pitchFamily="34" charset="0"/>
            </a:endParaRPr>
          </a:p>
          <a:p>
            <a:pPr marL="0" indent="0">
              <a:buNone/>
            </a:pPr>
            <a:r>
              <a:rPr lang="en-GB" sz="1100" b="1" dirty="0" smtClean="0"/>
              <a:t>P2.11 </a:t>
            </a:r>
            <a:r>
              <a:rPr lang="en-GB" sz="1100" b="1" dirty="0"/>
              <a:t>– Task 11 – </a:t>
            </a:r>
            <a:r>
              <a:rPr lang="en-GB" sz="1100" dirty="0"/>
              <a:t>Using appropriate terminology and examples, describe hardware technologies for game platforms in terms of </a:t>
            </a:r>
            <a:r>
              <a:rPr lang="en-GB" sz="1100" b="1" dirty="0"/>
              <a:t>Power Supplies</a:t>
            </a:r>
            <a:r>
              <a:rPr lang="en-GB" sz="1100" dirty="0"/>
              <a:t> </a:t>
            </a:r>
            <a:r>
              <a:rPr lang="en-GB" sz="1100" b="1" dirty="0"/>
              <a:t>needs</a:t>
            </a:r>
            <a:r>
              <a:rPr lang="en-GB" sz="1100" dirty="0"/>
              <a:t> in terms of history, purpose and benefits to gaming.</a:t>
            </a:r>
            <a:endParaRPr lang="en-GB" sz="1100" dirty="0">
              <a:solidFill>
                <a:schemeClr val="dk1"/>
              </a:solidFill>
              <a:latin typeface="Arial" pitchFamily="34" charset="0"/>
              <a:cs typeface="Arial" pitchFamily="34" charset="0"/>
            </a:endParaRPr>
          </a:p>
          <a:p>
            <a:pPr marL="0" indent="0">
              <a:buNone/>
            </a:pPr>
            <a:r>
              <a:rPr lang="en-GB" sz="1100" b="1" dirty="0" smtClean="0"/>
              <a:t>M2.1 </a:t>
            </a:r>
            <a:r>
              <a:rPr lang="en-GB" sz="1100" b="1" dirty="0"/>
              <a:t>– Task 12 -</a:t>
            </a:r>
            <a:r>
              <a:rPr lang="en-GB" sz="1100" dirty="0"/>
              <a:t> Describe and compare with examples three mobile devices in terms of specifications, OS’s, Suitability for gaming and their technical limitations.</a:t>
            </a:r>
          </a:p>
          <a:p>
            <a:pPr marL="0" indent="0">
              <a:buNone/>
            </a:pPr>
            <a:r>
              <a:rPr lang="en-GB" sz="1100" b="1" dirty="0" smtClean="0"/>
              <a:t>M2.2 </a:t>
            </a:r>
            <a:r>
              <a:rPr lang="en-GB" sz="1100" b="1" dirty="0"/>
              <a:t>– Task 13 – </a:t>
            </a:r>
            <a:r>
              <a:rPr lang="en-GB" sz="1100" dirty="0"/>
              <a:t>Using a comparison table, compare the technical features of each of the 3 selected devices to their direct rivals.</a:t>
            </a:r>
          </a:p>
          <a:p>
            <a:pPr marL="0" indent="0">
              <a:buNone/>
            </a:pPr>
            <a:r>
              <a:rPr lang="en-GB" sz="1100" b="1" dirty="0" smtClean="0"/>
              <a:t>D2.1 </a:t>
            </a:r>
            <a:r>
              <a:rPr lang="en-GB" sz="1100" b="1" dirty="0"/>
              <a:t>– Task </a:t>
            </a:r>
            <a:r>
              <a:rPr lang="en-GB" sz="1100" b="1" dirty="0" smtClean="0"/>
              <a:t>14 </a:t>
            </a:r>
            <a:r>
              <a:rPr lang="en-GB" sz="1100" b="1" dirty="0"/>
              <a:t>- </a:t>
            </a:r>
            <a:r>
              <a:rPr lang="en-GB" sz="1100" dirty="0"/>
              <a:t>Evaluate the suitability of other mobile technologies including the </a:t>
            </a:r>
            <a:r>
              <a:rPr lang="en-GB" sz="1100" b="1" dirty="0"/>
              <a:t>cross platform usage </a:t>
            </a:r>
            <a:r>
              <a:rPr lang="en-GB" sz="1100" dirty="0"/>
              <a:t>of software or </a:t>
            </a:r>
            <a:r>
              <a:rPr lang="en-GB" sz="1100" b="1" dirty="0"/>
              <a:t>repurposing</a:t>
            </a:r>
            <a:r>
              <a:rPr lang="en-GB" sz="1100" dirty="0"/>
              <a:t> of the technology.</a:t>
            </a:r>
          </a:p>
          <a:p>
            <a:pPr marL="0" indent="0">
              <a:buNone/>
            </a:pPr>
            <a:r>
              <a:rPr lang="en-GB" sz="1100" b="1" dirty="0" smtClean="0"/>
              <a:t>D2.2 </a:t>
            </a:r>
            <a:r>
              <a:rPr lang="en-GB" sz="1100" b="1" dirty="0"/>
              <a:t>– Task </a:t>
            </a:r>
            <a:r>
              <a:rPr lang="en-GB" sz="1100" b="1" dirty="0" smtClean="0"/>
              <a:t>15 - </a:t>
            </a:r>
            <a:r>
              <a:rPr lang="en-GB" sz="1100" dirty="0"/>
              <a:t>Evaluate the suitability of them for game play in different formats and give clear descriptions of the technologies involved, connectivity and costs. </a:t>
            </a:r>
          </a:p>
        </p:txBody>
      </p:sp>
      <p:sp>
        <p:nvSpPr>
          <p:cNvPr id="17" name="Title 2"/>
          <p:cNvSpPr>
            <a:spLocks noGrp="1"/>
          </p:cNvSpPr>
          <p:nvPr>
            <p:ph type="title"/>
          </p:nvPr>
        </p:nvSpPr>
        <p:spPr>
          <a:xfrm>
            <a:off x="230832" y="116632"/>
            <a:ext cx="8733656" cy="648072"/>
          </a:xfrm>
        </p:spPr>
        <p:txBody>
          <a:bodyPr>
            <a:noAutofit/>
          </a:bodyPr>
          <a:lstStyle/>
          <a:p>
            <a:r>
              <a:rPr lang="en-GB" dirty="0"/>
              <a:t>Assessment Task </a:t>
            </a:r>
            <a:r>
              <a:rPr lang="en-GB" dirty="0" smtClean="0"/>
              <a:t>List</a:t>
            </a:r>
            <a:endParaRPr lang="en-GB" sz="3600" dirty="0"/>
          </a:p>
        </p:txBody>
      </p:sp>
    </p:spTree>
    <p:extLst>
      <p:ext uri="{BB962C8B-B14F-4D97-AF65-F5344CB8AC3E}">
        <p14:creationId xmlns:p14="http://schemas.microsoft.com/office/powerpoint/2010/main" val="15924784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640960" cy="5544616"/>
          </a:xfrm>
        </p:spPr>
        <p:txBody>
          <a:bodyPr>
            <a:noAutofit/>
          </a:bodyPr>
          <a:lstStyle/>
          <a:p>
            <a:pPr marL="255588" indent="-255588"/>
            <a:r>
              <a:rPr lang="en-GB" sz="1770" b="1" dirty="0" smtClean="0"/>
              <a:t>Assessment </a:t>
            </a:r>
            <a:r>
              <a:rPr lang="en-GB" sz="1770" b="1" dirty="0"/>
              <a:t>Criteria </a:t>
            </a:r>
            <a:r>
              <a:rPr lang="en-GB" sz="1770" b="1" dirty="0" smtClean="0"/>
              <a:t>P2</a:t>
            </a:r>
          </a:p>
          <a:p>
            <a:pPr marL="255588" indent="-255588"/>
            <a:r>
              <a:rPr lang="en-GB" sz="1770" dirty="0" smtClean="0"/>
              <a:t>P2 </a:t>
            </a:r>
            <a:r>
              <a:rPr lang="en-GB" sz="1770" dirty="0"/>
              <a:t>Learners will need to describe at least six of the hardware technologies identified in the teaching content for learning outcome 2 describing their features. This could be for a range of platform types which may include mobile. This could be presented as a report or presentation. </a:t>
            </a:r>
          </a:p>
          <a:p>
            <a:pPr marL="255588" indent="-255588"/>
            <a:r>
              <a:rPr lang="en-GB" sz="1770" b="1" dirty="0"/>
              <a:t>Assessment Criteria </a:t>
            </a:r>
            <a:r>
              <a:rPr lang="en-GB" sz="1770" b="1" dirty="0" smtClean="0"/>
              <a:t>M2,</a:t>
            </a:r>
            <a:endParaRPr lang="en-GB" sz="1770" dirty="0"/>
          </a:p>
          <a:p>
            <a:pPr marL="255588" indent="-255588"/>
            <a:r>
              <a:rPr lang="en-GB" sz="1770" dirty="0" smtClean="0"/>
              <a:t>For </a:t>
            </a:r>
            <a:r>
              <a:rPr lang="en-GB" sz="1770" dirty="0"/>
              <a:t>merit criterion M2 learners will need to show they have explored the mobile technologies for game platforms. This means they need to describe at least 3 different mobile technologies. This could be an extension of the evidence for P2, or a separate document. Annotated screenshots and photos will help evidence this. </a:t>
            </a:r>
            <a:endParaRPr lang="en-GB" sz="1770" dirty="0" smtClean="0"/>
          </a:p>
          <a:p>
            <a:pPr marL="255588" indent="-255588"/>
            <a:r>
              <a:rPr lang="en-GB" sz="1770" b="1" dirty="0"/>
              <a:t>Assessment Criteria </a:t>
            </a:r>
            <a:r>
              <a:rPr lang="en-GB" sz="1770" b="1" dirty="0" smtClean="0"/>
              <a:t>D2 </a:t>
            </a:r>
            <a:endParaRPr lang="en-GB" sz="1770" dirty="0"/>
          </a:p>
          <a:p>
            <a:pPr marL="255588" indent="-255588"/>
            <a:r>
              <a:rPr lang="en-GB" sz="1770" dirty="0" smtClean="0"/>
              <a:t>For </a:t>
            </a:r>
            <a:r>
              <a:rPr lang="en-GB" sz="1770" dirty="0"/>
              <a:t>distinction criterion D2 learners will need to evaluate the suitability of mobile technologies. This should include the cross platform usage of software or repurposing. They should consider at least five mobile technologies which may include those within the learning outcome or include new technologies. They will need to evaluate the suitability of them for game play in different formats and giving clear descriptions of the technologies including connectivity and costs. </a:t>
            </a:r>
          </a:p>
        </p:txBody>
      </p:sp>
      <p:sp>
        <p:nvSpPr>
          <p:cNvPr id="3" name="Title 2"/>
          <p:cNvSpPr>
            <a:spLocks noGrp="1"/>
          </p:cNvSpPr>
          <p:nvPr>
            <p:ph type="title"/>
          </p:nvPr>
        </p:nvSpPr>
        <p:spPr>
          <a:xfrm>
            <a:off x="446856" y="116632"/>
            <a:ext cx="8229600" cy="720080"/>
          </a:xfrm>
        </p:spPr>
        <p:txBody>
          <a:bodyPr>
            <a:normAutofit/>
          </a:bodyPr>
          <a:lstStyle/>
          <a:p>
            <a:r>
              <a:rPr lang="en-GB" sz="3200" dirty="0" smtClean="0"/>
              <a:t>Assessment Criteria P2, M2 and D2</a:t>
            </a:r>
            <a:endParaRPr lang="en-GB" sz="3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712968" cy="5760639"/>
          </a:xfrm>
        </p:spPr>
        <p:txBody>
          <a:bodyPr>
            <a:noAutofit/>
          </a:bodyPr>
          <a:lstStyle/>
          <a:p>
            <a:r>
              <a:rPr lang="en-GB" sz="2300" dirty="0" smtClean="0"/>
              <a:t>Here </a:t>
            </a:r>
            <a:r>
              <a:rPr lang="en-GB" sz="2300" dirty="0"/>
              <a:t>the learners will need to understand the hardware technologies available for the game platforms and in particular to explore the expanding market in mobile technologies, looking at comparing the different technologies in terms of playability. Due to the vast range of options and the speed of technological developments within this sector, group working will ensure a depth and breadth of research and group feedback will inform the wider group with the variety and choice. This could be a mixture of lectures, investigations and practical exercises which could involve handling the technologies available. </a:t>
            </a:r>
          </a:p>
          <a:p>
            <a:r>
              <a:rPr lang="en-GB" sz="2300" dirty="0"/>
              <a:t>Learners should then be able to evaluate the different mobile hardware technologies and their suitability for game play. Group discussion will identify areas for further discussion or consideration.</a:t>
            </a:r>
          </a:p>
        </p:txBody>
      </p:sp>
      <p:sp>
        <p:nvSpPr>
          <p:cNvPr id="3" name="Title 2"/>
          <p:cNvSpPr>
            <a:spLocks noGrp="1"/>
          </p:cNvSpPr>
          <p:nvPr>
            <p:ph type="title"/>
          </p:nvPr>
        </p:nvSpPr>
        <p:spPr>
          <a:xfrm>
            <a:off x="230832" y="116632"/>
            <a:ext cx="8733656" cy="648072"/>
          </a:xfrm>
        </p:spPr>
        <p:txBody>
          <a:bodyPr>
            <a:noAutofit/>
          </a:bodyPr>
          <a:lstStyle/>
          <a:p>
            <a:r>
              <a:rPr lang="en-GB" sz="2200" dirty="0" smtClean="0"/>
              <a:t>LO2 </a:t>
            </a:r>
            <a:r>
              <a:rPr lang="en-GB" sz="2200" dirty="0"/>
              <a:t>- Understand hardware technologies for game platforms </a:t>
            </a:r>
          </a:p>
        </p:txBody>
      </p:sp>
    </p:spTree>
    <p:extLst>
      <p:ext uri="{BB962C8B-B14F-4D97-AF65-F5344CB8AC3E}">
        <p14:creationId xmlns:p14="http://schemas.microsoft.com/office/powerpoint/2010/main" val="17425803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3"/>
            <a:ext cx="8712968" cy="5760640"/>
          </a:xfrm>
        </p:spPr>
        <p:txBody>
          <a:bodyPr>
            <a:noAutofit/>
          </a:bodyPr>
          <a:lstStyle/>
          <a:p>
            <a:r>
              <a:rPr lang="en-GB" sz="1800" b="1" dirty="0" smtClean="0"/>
              <a:t>Graphic Development </a:t>
            </a:r>
            <a:r>
              <a:rPr lang="en-GB" sz="1800" dirty="0" smtClean="0"/>
              <a:t>– Pong was two colours, white and not white, Pacman was 8 with no shading, the hardware to run either of these games was limited to memory, Jamma Boards contained back them 4k of memory, this is the equivalent of 4096 characters of code. By the time of Street Fighter in 1988 the colour depth was now 16 colours with shading. Similarly consoles like Magnavox was two coloured and came with four games. Atari VCS started the same way but moved to 4 colour, then 8. NES and Master System was 8 colour, SNES 16 colour. Each generation after that multiplied as technology changed. Similarly with PC’s, we had monochrome, then CGA, 4 colours by 1985, EGA by 1988, VGA by 1992 and SVGA to this day. Analog got replaced recently by Digital, TV socket by HDMI and Blu-ray.</a:t>
            </a:r>
          </a:p>
          <a:p>
            <a:r>
              <a:rPr lang="en-GB" sz="1800" dirty="0" smtClean="0"/>
              <a:t>The first adventure games on PC’s did not even have graphics, text only, “hit Gandalf with wand”, now they have high definition colour and video quality cut sequences. Each of these developments has allowed games to get better in the Arcade, the Console and Computer. Look at the different generations of Mario as an example.</a:t>
            </a:r>
          </a:p>
          <a:p>
            <a:r>
              <a:rPr lang="en-GB" sz="1800" dirty="0" smtClean="0"/>
              <a:t>Nowadays it is all about the </a:t>
            </a:r>
            <a:r>
              <a:rPr lang="en-GB" sz="1800" dirty="0" err="1" smtClean="0"/>
              <a:t>Nurbs</a:t>
            </a:r>
            <a:r>
              <a:rPr lang="en-GB" sz="1800" dirty="0" smtClean="0"/>
              <a:t>, Pixels and Polygons. Faster cards, faster </a:t>
            </a:r>
            <a:r>
              <a:rPr lang="en-GB" sz="1800" dirty="0" err="1" smtClean="0"/>
              <a:t>Nurbs</a:t>
            </a:r>
            <a:r>
              <a:rPr lang="en-GB" sz="1800" dirty="0" smtClean="0"/>
              <a:t>, more polygons. Everything is measured in how many per second. </a:t>
            </a:r>
            <a:endParaRPr lang="en-GB" sz="1800" dirty="0"/>
          </a:p>
        </p:txBody>
      </p:sp>
      <p:sp>
        <p:nvSpPr>
          <p:cNvPr id="3" name="Title 2"/>
          <p:cNvSpPr>
            <a:spLocks noGrp="1"/>
          </p:cNvSpPr>
          <p:nvPr>
            <p:ph type="title"/>
          </p:nvPr>
        </p:nvSpPr>
        <p:spPr>
          <a:xfrm>
            <a:off x="230832" y="116632"/>
            <a:ext cx="8733656" cy="648072"/>
          </a:xfrm>
        </p:spPr>
        <p:txBody>
          <a:bodyPr>
            <a:noAutofit/>
          </a:bodyPr>
          <a:lstStyle/>
          <a:p>
            <a:r>
              <a:rPr lang="en-GB" sz="2200" dirty="0"/>
              <a:t>P2.1 – Hardware technologies for game platforms - </a:t>
            </a:r>
            <a:r>
              <a:rPr lang="en-GB" sz="2200" dirty="0" smtClean="0"/>
              <a:t>Graphics</a:t>
            </a:r>
            <a:endParaRPr lang="en-GB" sz="2200" dirty="0"/>
          </a:p>
        </p:txBody>
      </p:sp>
    </p:spTree>
    <p:extLst>
      <p:ext uri="{BB962C8B-B14F-4D97-AF65-F5344CB8AC3E}">
        <p14:creationId xmlns:p14="http://schemas.microsoft.com/office/powerpoint/2010/main" val="40089001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0832" y="764704"/>
            <a:ext cx="8455968" cy="5521816"/>
          </a:xfrm>
        </p:spPr>
        <p:txBody>
          <a:bodyPr>
            <a:normAutofit fontScale="70000" lnSpcReduction="20000"/>
          </a:bodyPr>
          <a:lstStyle/>
          <a:p>
            <a:r>
              <a:rPr lang="en-GB" dirty="0" smtClean="0"/>
              <a:t>Similarly, 3D games often rely on a powerful graphics processing unit (GPU), which accelerates the process of drawing complex scenes in real time. GPU’s may be an integrated part of the computer's motherboard, the most common solution in laptops, or come packaged with a discrete graphics card with a supply of dedicated Video RAM, connected to the motherboard through either an AGP or PCI-Express port. It is also possible to use multiple GPUs in a single computer, using technologies such as </a:t>
            </a:r>
            <a:r>
              <a:rPr lang="en-GB" dirty="0" err="1" smtClean="0"/>
              <a:t>NVidia's</a:t>
            </a:r>
            <a:r>
              <a:rPr lang="en-GB" dirty="0" smtClean="0"/>
              <a:t> Scalable Link Interface and ATI's </a:t>
            </a:r>
            <a:r>
              <a:rPr lang="en-GB" dirty="0" err="1" smtClean="0"/>
              <a:t>CrossFire</a:t>
            </a:r>
            <a:r>
              <a:rPr lang="en-GB" dirty="0" smtClean="0"/>
              <a:t> but all this takes money, time and effort and not all games will take advantage of these, depending on the way a game is programmed.</a:t>
            </a:r>
          </a:p>
          <a:p>
            <a:r>
              <a:rPr lang="en-GB" dirty="0" smtClean="0"/>
              <a:t>Game compatibility and development however does not immediately recognise this hardware and games may need downloads and bug fixes from the game sites to take advantage of these technologies. The standard graphics card used as a template has changed over the years and used to be </a:t>
            </a:r>
            <a:r>
              <a:rPr lang="en-GB" dirty="0" err="1" smtClean="0"/>
              <a:t>NVidia</a:t>
            </a:r>
            <a:r>
              <a:rPr lang="en-GB" dirty="0" smtClean="0"/>
              <a:t> </a:t>
            </a:r>
            <a:r>
              <a:rPr lang="en-GB" dirty="0" err="1" smtClean="0"/>
              <a:t>GeForce</a:t>
            </a:r>
            <a:r>
              <a:rPr lang="en-GB" dirty="0" smtClean="0"/>
              <a:t>. Without this the graphics were worse, lower quality, lower speed. Better cards brought the game up to a level and downloads made the game better. Doom when it was released used a GL download for Pentium machines with a Graphics card to improve the screen quality and for a number of years GL technology was the standard. Now every PC has a unique card which can be specified by the user.</a:t>
            </a:r>
          </a:p>
        </p:txBody>
      </p:sp>
      <p:sp>
        <p:nvSpPr>
          <p:cNvPr id="6" name="Title 2"/>
          <p:cNvSpPr txBox="1">
            <a:spLocks/>
          </p:cNvSpPr>
          <p:nvPr/>
        </p:nvSpPr>
        <p:spPr>
          <a:xfrm>
            <a:off x="230832" y="116632"/>
            <a:ext cx="8733656" cy="648072"/>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200" dirty="0" smtClean="0"/>
              <a:t>P2.1 – Hardware technologies for game platforms - Graphics</a:t>
            </a:r>
            <a:endParaRPr lang="en-GB" sz="2200" dirty="0"/>
          </a:p>
        </p:txBody>
      </p:sp>
    </p:spTree>
    <p:extLst>
      <p:ext uri="{BB962C8B-B14F-4D97-AF65-F5344CB8AC3E}">
        <p14:creationId xmlns:p14="http://schemas.microsoft.com/office/powerpoint/2010/main" val="956247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0832" y="764704"/>
            <a:ext cx="8589640" cy="5593254"/>
          </a:xfrm>
        </p:spPr>
        <p:txBody>
          <a:bodyPr>
            <a:normAutofit lnSpcReduction="10000"/>
          </a:bodyPr>
          <a:lstStyle/>
          <a:p>
            <a:r>
              <a:rPr lang="en-GB" sz="1700" dirty="0" smtClean="0"/>
              <a:t>Graphics cards handle all of the visual data within a computer, interpret it and display it via a VDU.</a:t>
            </a:r>
          </a:p>
          <a:p>
            <a:r>
              <a:rPr lang="en-GB" sz="1700" dirty="0" smtClean="0"/>
              <a:t>Components on a Graphics card include:</a:t>
            </a:r>
          </a:p>
          <a:p>
            <a:pPr lvl="1"/>
            <a:r>
              <a:rPr lang="en-GB" sz="1500" b="1" dirty="0" smtClean="0"/>
              <a:t>GPU</a:t>
            </a:r>
            <a:r>
              <a:rPr lang="en-GB" sz="1500" dirty="0" smtClean="0"/>
              <a:t> – Graphical Processing Unit is a dedicated microprocessor making calculations in order to display both 2D and 3D graphics. </a:t>
            </a:r>
          </a:p>
          <a:p>
            <a:pPr lvl="1"/>
            <a:r>
              <a:rPr lang="en-GB" sz="1500" dirty="0" smtClean="0"/>
              <a:t>Motherboard interface – This is the method of connection and transfer of information between the motherboard.  These include PCI, AGP and PCI express.</a:t>
            </a:r>
          </a:p>
          <a:p>
            <a:pPr lvl="1"/>
            <a:r>
              <a:rPr lang="en-GB" sz="1500" b="1" dirty="0" smtClean="0"/>
              <a:t>Video BIOS </a:t>
            </a:r>
            <a:r>
              <a:rPr lang="en-GB" sz="1500" dirty="0" smtClean="0"/>
              <a:t>- </a:t>
            </a:r>
            <a:r>
              <a:rPr lang="en-US" sz="1500" dirty="0" smtClean="0"/>
              <a:t>basic program that governs the video card's operations and provides the instructions that allow the computer and software to interface with the card.</a:t>
            </a:r>
            <a:endParaRPr lang="en-GB" sz="1500" dirty="0" smtClean="0"/>
          </a:p>
          <a:p>
            <a:pPr lvl="1"/>
            <a:r>
              <a:rPr lang="en-GB" sz="1500" b="1" dirty="0" smtClean="0"/>
              <a:t>Video memory </a:t>
            </a:r>
            <a:r>
              <a:rPr lang="en-GB" sz="1500" dirty="0" smtClean="0"/>
              <a:t>– if the card is integrated onto the mother board it may use the computers RAM, otherwise it will have a dedicated amount of memory for use </a:t>
            </a:r>
            <a:r>
              <a:rPr lang="en-US" sz="1500" dirty="0" smtClean="0"/>
              <a:t>for storing other data as well as the screen image such as object co-ordinates.</a:t>
            </a:r>
            <a:endParaRPr lang="en-GB" sz="1500" dirty="0" smtClean="0"/>
          </a:p>
          <a:p>
            <a:pPr lvl="1"/>
            <a:r>
              <a:rPr lang="en-GB" sz="1500" b="1" dirty="0" smtClean="0"/>
              <a:t>Random Access Memory </a:t>
            </a:r>
            <a:r>
              <a:rPr lang="en-GB" sz="1500" dirty="0" smtClean="0"/>
              <a:t>Digital-to-Analogue Converter – This coverts the </a:t>
            </a:r>
            <a:r>
              <a:rPr lang="en-US" sz="1500" dirty="0" smtClean="0"/>
              <a:t>digital signals produced by the computer processor into an analog signal which can be understood by the computer display</a:t>
            </a:r>
            <a:endParaRPr lang="en-GB" sz="1500" dirty="0" smtClean="0"/>
          </a:p>
          <a:p>
            <a:pPr lvl="1"/>
            <a:r>
              <a:rPr lang="en-GB" sz="1500" b="1" dirty="0" smtClean="0"/>
              <a:t>Output connectors </a:t>
            </a:r>
            <a:r>
              <a:rPr lang="en-GB" sz="1500" dirty="0" smtClean="0"/>
              <a:t>– this is how the graphics card connectors to the VDU.  This can include DVI, HDMI and component.</a:t>
            </a:r>
          </a:p>
          <a:p>
            <a:pPr lvl="1"/>
            <a:r>
              <a:rPr lang="en-GB" sz="1500" b="1" dirty="0" smtClean="0"/>
              <a:t>Cooling device </a:t>
            </a:r>
            <a:r>
              <a:rPr lang="en-GB" sz="1500" dirty="0" smtClean="0"/>
              <a:t>– </a:t>
            </a:r>
            <a:r>
              <a:rPr lang="en-US" sz="1500" dirty="0" smtClean="0"/>
              <a:t>Video cards may use a lot of electricity, which is converted into heat. If the heat isn't dissipated, the video card could overheat and be damaged. Cooling devices are incorporated to transfer the heat elsewhere.  Three common methods are h</a:t>
            </a:r>
            <a:r>
              <a:rPr lang="en-GB" sz="1500" dirty="0" smtClean="0"/>
              <a:t>eat sink, fan or water block.</a:t>
            </a:r>
          </a:p>
          <a:p>
            <a:pPr marL="0" lvl="1" indent="0">
              <a:buNone/>
            </a:pPr>
            <a:r>
              <a:rPr lang="en-GB" sz="1600" b="1" dirty="0"/>
              <a:t>P2.1 – Task 1 – </a:t>
            </a:r>
            <a:r>
              <a:rPr lang="en-GB" sz="1600" dirty="0"/>
              <a:t>Using appropriate </a:t>
            </a:r>
            <a:r>
              <a:rPr lang="en-GB" sz="1600" dirty="0" smtClean="0"/>
              <a:t>terminology</a:t>
            </a:r>
            <a:r>
              <a:rPr lang="en-GB" sz="1600" dirty="0"/>
              <a:t> and examples</a:t>
            </a:r>
            <a:r>
              <a:rPr lang="en-GB" sz="1600" dirty="0" smtClean="0"/>
              <a:t>, </a:t>
            </a:r>
            <a:r>
              <a:rPr lang="en-GB" sz="1600" dirty="0"/>
              <a:t>describe hardware technologies for game platforms in terms of </a:t>
            </a:r>
            <a:r>
              <a:rPr lang="en-GB" sz="1600" b="1" dirty="0" smtClean="0"/>
              <a:t>Graphic capabilities </a:t>
            </a:r>
            <a:r>
              <a:rPr lang="en-GB" sz="1600" dirty="0" smtClean="0"/>
              <a:t>in </a:t>
            </a:r>
            <a:r>
              <a:rPr lang="en-GB" sz="1600" dirty="0"/>
              <a:t>terms of history, purpose and benefits to gaming.</a:t>
            </a:r>
            <a:endParaRPr lang="en-GB" sz="1600" dirty="0">
              <a:solidFill>
                <a:schemeClr val="dk1"/>
              </a:solidFill>
              <a:latin typeface="Arial" pitchFamily="34" charset="0"/>
              <a:cs typeface="Arial" pitchFamily="34" charset="0"/>
            </a:endParaRPr>
          </a:p>
          <a:p>
            <a:pPr lvl="1"/>
            <a:endParaRPr lang="en-GB" sz="1500" dirty="0" smtClean="0"/>
          </a:p>
        </p:txBody>
      </p:sp>
      <p:sp>
        <p:nvSpPr>
          <p:cNvPr id="6" name="Title 2"/>
          <p:cNvSpPr txBox="1">
            <a:spLocks/>
          </p:cNvSpPr>
          <p:nvPr/>
        </p:nvSpPr>
        <p:spPr>
          <a:xfrm>
            <a:off x="230832" y="116632"/>
            <a:ext cx="8733656" cy="648072"/>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200" dirty="0" smtClean="0"/>
              <a:t>P2.1 – Hardware technologies for game platforms - Graphics</a:t>
            </a:r>
            <a:endParaRPr lang="en-GB" sz="2200" dirty="0"/>
          </a:p>
        </p:txBody>
      </p:sp>
    </p:spTree>
    <p:extLst>
      <p:ext uri="{BB962C8B-B14F-4D97-AF65-F5344CB8AC3E}">
        <p14:creationId xmlns:p14="http://schemas.microsoft.com/office/powerpoint/2010/main" val="1929646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544616"/>
          </a:xfrm>
        </p:spPr>
        <p:txBody>
          <a:bodyPr>
            <a:noAutofit/>
          </a:bodyPr>
          <a:lstStyle/>
          <a:p>
            <a:r>
              <a:rPr lang="en-GB" sz="1400" b="1" dirty="0"/>
              <a:t>Storage Limitations </a:t>
            </a:r>
            <a:r>
              <a:rPr lang="en-GB" sz="1400" dirty="0"/>
              <a:t>– Storage limitations along with graphics has been a big hindrance to the market moving forward. The Gameboy dominated the market for 10 years without moving forward because the technology was not there to replace it (ignoring the Lynx, </a:t>
            </a:r>
            <a:r>
              <a:rPr lang="en-GB" sz="1400" dirty="0" err="1"/>
              <a:t>Gamegear</a:t>
            </a:r>
            <a:r>
              <a:rPr lang="en-GB" sz="1400" dirty="0"/>
              <a:t> and Nomad). The first arcade machines had 4k of memory, expanded by the end of the golden era to 64mb with games like Colin McCrea rally. In terms of storage they only had enough memory to recall the last race to show the user and store the high score table.</a:t>
            </a:r>
          </a:p>
          <a:p>
            <a:r>
              <a:rPr lang="en-GB" sz="1400" dirty="0"/>
              <a:t>Home Consoles Machines like Odyssey, Magnavox and Atari 2600 left the memory capacity up to the cartridge with 48k on board to store scores. Every generation of console since has doubles the memory capacity on release. ZX80 had 1k, ZX Spectrum 48k, Commodore 64 had 64k, Amiga had 512k, </a:t>
            </a:r>
            <a:r>
              <a:rPr lang="en-GB" sz="1400" dirty="0" err="1"/>
              <a:t>Megadrive</a:t>
            </a:r>
            <a:r>
              <a:rPr lang="en-GB" sz="1400" dirty="0"/>
              <a:t> and SNES had the same capacity and left it up to the cartridges. By the time of the first Xbox there was a hard drive of 20gb. This was a revolution in itself, unless you are a PC owner.</a:t>
            </a:r>
          </a:p>
          <a:p>
            <a:r>
              <a:rPr lang="en-GB" sz="1400" dirty="0"/>
              <a:t>And the cartridge and game discs were an issue, the Nintendo 64 had 8mb of storage and the cartridge had up to 16mb for the later games. To store a whole game in there on this amount of memory meant compromising, not as much as earlier consoles. Graphics could not be realistic, cut sequences could not be photo realistic, games could not have hundreds of different levels with different graphics so there had to be repeats. And sprites had to be limited to bitmap or vector but rarely both in the same game. Look at Doom, characters were always face on, Mario Kart, the trees were not solid but x shaped, not 3d modelled.</a:t>
            </a:r>
          </a:p>
          <a:p>
            <a:r>
              <a:rPr lang="en-GB" sz="1400" dirty="0"/>
              <a:t>This storage is important in the development of games. When the </a:t>
            </a:r>
            <a:r>
              <a:rPr lang="en-GB" sz="1400" dirty="0" err="1"/>
              <a:t>Playstation</a:t>
            </a:r>
            <a:r>
              <a:rPr lang="en-GB" sz="1400" dirty="0"/>
              <a:t> and Saturn came out, the gaming world had moved to CD, 660mb of data. They could have cut scenes, more levels, vector and bitmap, they could have realistic voices and sounds, CD quality. When games like FF7 came out it had 20 hours of </a:t>
            </a:r>
            <a:r>
              <a:rPr lang="en-GB" sz="1400" dirty="0" err="1"/>
              <a:t>filmatic</a:t>
            </a:r>
            <a:r>
              <a:rPr lang="en-GB" sz="1400" dirty="0"/>
              <a:t> sequences added, realistic faces, CGI graphics, character modelled figures. They could have what PC’s had, that was the difference. Then DVD, </a:t>
            </a:r>
            <a:r>
              <a:rPr lang="en-GB" sz="1400" dirty="0" err="1"/>
              <a:t>BluRay</a:t>
            </a:r>
            <a:r>
              <a:rPr lang="en-GB" sz="1400" dirty="0"/>
              <a:t>, capacity for more, bigger, better, more sequences, more film, more realism with barely a restriction.</a:t>
            </a:r>
          </a:p>
          <a:p>
            <a:endParaRPr lang="en-GB" sz="1400" dirty="0"/>
          </a:p>
        </p:txBody>
      </p:sp>
      <p:sp>
        <p:nvSpPr>
          <p:cNvPr id="17" name="Title 2"/>
          <p:cNvSpPr>
            <a:spLocks noGrp="1"/>
          </p:cNvSpPr>
          <p:nvPr>
            <p:ph type="title"/>
          </p:nvPr>
        </p:nvSpPr>
        <p:spPr>
          <a:xfrm>
            <a:off x="230832" y="116632"/>
            <a:ext cx="8733656" cy="648072"/>
          </a:xfrm>
        </p:spPr>
        <p:txBody>
          <a:bodyPr>
            <a:noAutofit/>
          </a:bodyPr>
          <a:lstStyle/>
          <a:p>
            <a:r>
              <a:rPr lang="en-GB" sz="2200" dirty="0" smtClean="0"/>
              <a:t>P2.2 </a:t>
            </a:r>
            <a:r>
              <a:rPr lang="en-GB" sz="2200" dirty="0"/>
              <a:t>– </a:t>
            </a:r>
            <a:r>
              <a:rPr lang="en-GB" sz="2200" dirty="0" smtClean="0"/>
              <a:t>Hardware </a:t>
            </a:r>
            <a:r>
              <a:rPr lang="en-GB" sz="2200" dirty="0"/>
              <a:t>technologies for game platforms </a:t>
            </a:r>
            <a:r>
              <a:rPr lang="en-GB" sz="2200" dirty="0" smtClean="0"/>
              <a:t>- Storage</a:t>
            </a:r>
            <a:endParaRPr lang="en-GB" sz="2200" dirty="0"/>
          </a:p>
        </p:txBody>
      </p:sp>
    </p:spTree>
    <p:extLst>
      <p:ext uri="{BB962C8B-B14F-4D97-AF65-F5344CB8AC3E}">
        <p14:creationId xmlns:p14="http://schemas.microsoft.com/office/powerpoint/2010/main" val="27885227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1"/>
            <a:ext cx="8712968" cy="5472607"/>
          </a:xfrm>
        </p:spPr>
        <p:txBody>
          <a:bodyPr>
            <a:noAutofit/>
          </a:bodyPr>
          <a:lstStyle/>
          <a:p>
            <a:r>
              <a:rPr lang="en-GB" sz="1300" b="1" dirty="0" smtClean="0"/>
              <a:t>Storage Limitations </a:t>
            </a:r>
            <a:r>
              <a:rPr lang="en-GB" sz="1300" dirty="0" smtClean="0"/>
              <a:t>– Storage limitations along with graphics has been a big hindrance to the market moving forward. The Gameboy dominated the market for 10 years without moving forward because the technology was not there to replace it (ignoring the Lynx, </a:t>
            </a:r>
            <a:r>
              <a:rPr lang="en-GB" sz="1300" dirty="0" err="1" smtClean="0"/>
              <a:t>Gamegear</a:t>
            </a:r>
            <a:r>
              <a:rPr lang="en-GB" sz="1300" dirty="0" smtClean="0"/>
              <a:t> and Nomad). The first arcade machines had 4k of memory, expanded by the end of the golden era to 64mb with games like Colin McCrea rally. In terms of storage they only had enough memory to recall the last race to show the user and store the high score table.</a:t>
            </a:r>
          </a:p>
          <a:p>
            <a:r>
              <a:rPr lang="en-GB" sz="1300" dirty="0" smtClean="0"/>
              <a:t>Home Consoles Machines like Odyssey, Magnavox and Atari 2600 left the memory capacity up to the cartridge with 48k on board to store scores. Every generation of console since has doubles the memory capacity on release. ZX80 had 1k, ZX Spectrum 48k, Commodore 64 had 64k, Amiga had 512k, Megadrive and SNES had the same capacity and left it up to the cartridges. By the time of the first Xbox there was a hard drive of 20gb. This was a revolution in itself, unless you are a PC owner.</a:t>
            </a:r>
          </a:p>
          <a:p>
            <a:r>
              <a:rPr lang="en-GB" sz="1300" dirty="0" smtClean="0"/>
              <a:t>And the cartridge and game discs were an issue, the Nintendo 64 had 8mb of storage and the cartridge had up to 16mb for the later games. To store a whole game in there on this amount of memory </a:t>
            </a:r>
            <a:r>
              <a:rPr lang="en-GB" sz="1300" dirty="0"/>
              <a:t>m</a:t>
            </a:r>
            <a:r>
              <a:rPr lang="en-GB" sz="1300" dirty="0" smtClean="0"/>
              <a:t>eant compromising, not as much as earlier consoles. Graphics could not be realistic, cut sequences could not be photo realistic, games could not have hundreds of different levels with different graphics so there had to be repeats. And sprites had to be limited to bitmap or vector but rarely both in the same game. Look at Doom, characters were always face on, Mario Kart, the trees were not solid but x shaped, not 3d modelled.</a:t>
            </a:r>
          </a:p>
          <a:p>
            <a:r>
              <a:rPr lang="en-GB" sz="1300" dirty="0" smtClean="0"/>
              <a:t>This storage is important in the development of games. When the Playstation and Saturn came out, the gaming world had moved to CD, 660mb of data. They could have cut scenes, more levels, vector and bitmap, they could have realistic voices and sounds, CD quality. When games like FF7 came out it had 20 hours of filmatic sequences added, realistic faces, CGI graphics, character modelled figures. They could have what PC’s had, that was the difference. Then DVD, </a:t>
            </a:r>
            <a:r>
              <a:rPr lang="en-GB" sz="1300" dirty="0" err="1" smtClean="0"/>
              <a:t>BluRay</a:t>
            </a:r>
            <a:r>
              <a:rPr lang="en-GB" sz="1300" dirty="0" smtClean="0"/>
              <a:t>, capacity for more, bigger, better, more sequences, more film, more realism with barely a restriction.</a:t>
            </a:r>
          </a:p>
          <a:p>
            <a:pPr marL="109728" indent="0">
              <a:buNone/>
            </a:pPr>
            <a:r>
              <a:rPr lang="en-GB" sz="1300" b="1" dirty="0" smtClean="0"/>
              <a:t>P2.2 – Task 2 – </a:t>
            </a:r>
            <a:r>
              <a:rPr lang="en-GB" sz="1300" dirty="0" smtClean="0"/>
              <a:t>Using appropriate terminology</a:t>
            </a:r>
            <a:r>
              <a:rPr lang="en-GB" sz="1400" dirty="0"/>
              <a:t> and examples</a:t>
            </a:r>
            <a:r>
              <a:rPr lang="en-GB" sz="1300" dirty="0" smtClean="0"/>
              <a:t>, describe </a:t>
            </a:r>
            <a:r>
              <a:rPr lang="en-GB" sz="1300" dirty="0"/>
              <a:t>hardware technologies for game platforms </a:t>
            </a:r>
            <a:r>
              <a:rPr lang="en-GB" sz="1300" dirty="0" smtClean="0"/>
              <a:t>in terms of </a:t>
            </a:r>
            <a:r>
              <a:rPr lang="en-GB" sz="1300" b="1" dirty="0" smtClean="0"/>
              <a:t>Storage needs </a:t>
            </a:r>
            <a:r>
              <a:rPr lang="en-GB" sz="1300" dirty="0" smtClean="0"/>
              <a:t>in terms of history, purpose and benefits to gaming.</a:t>
            </a:r>
            <a:endParaRPr lang="en-GB" sz="1300" dirty="0">
              <a:solidFill>
                <a:schemeClr val="dk1"/>
              </a:solidFill>
              <a:latin typeface="Arial" pitchFamily="34" charset="0"/>
              <a:cs typeface="Arial" pitchFamily="34" charset="0"/>
            </a:endParaRPr>
          </a:p>
          <a:p>
            <a:endParaRPr lang="en-GB" sz="1300" dirty="0" smtClean="0"/>
          </a:p>
          <a:p>
            <a:endParaRPr lang="en-GB" sz="1300" dirty="0"/>
          </a:p>
        </p:txBody>
      </p:sp>
      <p:sp>
        <p:nvSpPr>
          <p:cNvPr id="14" name="Title 2"/>
          <p:cNvSpPr txBox="1">
            <a:spLocks/>
          </p:cNvSpPr>
          <p:nvPr/>
        </p:nvSpPr>
        <p:spPr>
          <a:xfrm>
            <a:off x="230832" y="116632"/>
            <a:ext cx="8733656" cy="648072"/>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200" dirty="0" smtClean="0"/>
              <a:t>P2.2 – Hardware technologies for game platforms - Storage</a:t>
            </a:r>
            <a:endParaRPr lang="en-GB" sz="2200" dirty="0"/>
          </a:p>
        </p:txBody>
      </p:sp>
    </p:spTree>
    <p:extLst>
      <p:ext uri="{BB962C8B-B14F-4D97-AF65-F5344CB8AC3E}">
        <p14:creationId xmlns:p14="http://schemas.microsoft.com/office/powerpoint/2010/main" val="294552426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12882</TotalTime>
  <Words>6265</Words>
  <Application>Microsoft Office PowerPoint</Application>
  <PresentationFormat>On-screen Show (4:3)</PresentationFormat>
  <Paragraphs>198</Paragraphs>
  <Slides>24</Slides>
  <Notes>2</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Concourse</vt:lpstr>
      <vt:lpstr>Unit 15</vt:lpstr>
      <vt:lpstr>LO2 - Assessment Criteria</vt:lpstr>
      <vt:lpstr>Assessment Criteria P2, M2 and D2</vt:lpstr>
      <vt:lpstr>LO2 - Understand hardware technologies for game platforms </vt:lpstr>
      <vt:lpstr>P2.1 – Hardware technologies for game platforms - Graphics</vt:lpstr>
      <vt:lpstr>PowerPoint Presentation</vt:lpstr>
      <vt:lpstr>PowerPoint Presentation</vt:lpstr>
      <vt:lpstr>P2.2 – Hardware technologies for game platforms - Storage</vt:lpstr>
      <vt:lpstr>PowerPoint Presentation</vt:lpstr>
      <vt:lpstr>PowerPoint Presentation</vt:lpstr>
      <vt:lpstr>PowerPoint Presentation</vt:lpstr>
      <vt:lpstr>PowerPoint Presentation</vt:lpstr>
      <vt:lpstr>PowerPoint Presentation</vt:lpstr>
      <vt:lpstr>P2.6 – Hardware technologies for game platforms - Interfaces</vt:lpstr>
      <vt:lpstr>P2.7 – Hardware technologies for game platforms - Display</vt:lpstr>
      <vt:lpstr>PowerPoint Presentation</vt:lpstr>
      <vt:lpstr>P2.8 – Hardware technologies for game platforms - Controllers</vt:lpstr>
      <vt:lpstr>P2.9 – Hardware technologies for game platforms - Mobiles</vt:lpstr>
      <vt:lpstr>P2.10 – Hardware technologies for game platforms - Connectivity</vt:lpstr>
      <vt:lpstr>P2.10 – Hardware technologies for game platforms - Connectivity</vt:lpstr>
      <vt:lpstr>P2.11 – Understand hardware technologies for game platforms </vt:lpstr>
      <vt:lpstr>M2 – Understand hardware technologies for game platforms  - Mobiles</vt:lpstr>
      <vt:lpstr>D2 – Understand hardware technologies for game platforms  - Mobiles</vt:lpstr>
      <vt:lpstr>Assessment 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266</cp:revision>
  <dcterms:created xsi:type="dcterms:W3CDTF">2010-12-28T13:51:34Z</dcterms:created>
  <dcterms:modified xsi:type="dcterms:W3CDTF">2014-03-02T17:46:37Z</dcterms:modified>
</cp:coreProperties>
</file>